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4"/>
  </p:notesMasterIdLst>
  <p:handoutMasterIdLst>
    <p:handoutMasterId r:id="rId25"/>
  </p:handoutMasterIdLst>
  <p:sldIdLst>
    <p:sldId id="265" r:id="rId5"/>
    <p:sldId id="317" r:id="rId6"/>
    <p:sldId id="324" r:id="rId7"/>
    <p:sldId id="332" r:id="rId8"/>
    <p:sldId id="333" r:id="rId9"/>
    <p:sldId id="331" r:id="rId10"/>
    <p:sldId id="314" r:id="rId11"/>
    <p:sldId id="327" r:id="rId12"/>
    <p:sldId id="325" r:id="rId13"/>
    <p:sldId id="334" r:id="rId14"/>
    <p:sldId id="337" r:id="rId15"/>
    <p:sldId id="315" r:id="rId16"/>
    <p:sldId id="320" r:id="rId17"/>
    <p:sldId id="326" r:id="rId18"/>
    <p:sldId id="336" r:id="rId19"/>
    <p:sldId id="295" r:id="rId20"/>
    <p:sldId id="296" r:id="rId21"/>
    <p:sldId id="297" r:id="rId22"/>
    <p:sldId id="30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5DF"/>
    <a:srgbClr val="A11F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8" autoAdjust="0"/>
    <p:restoredTop sz="94656"/>
  </p:normalViewPr>
  <p:slideViewPr>
    <p:cSldViewPr snapToGrid="0" showGuides="1">
      <p:cViewPr varScale="1">
        <p:scale>
          <a:sx n="109" d="100"/>
          <a:sy n="109" d="100"/>
        </p:scale>
        <p:origin x="678"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8/1/2018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8/1/2018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become the buzz word in HE</a:t>
            </a:r>
            <a:r>
              <a:rPr lang="en-US" baseline="0" dirty="0" smtClean="0"/>
              <a:t> as HEIs have been given more responsibilities.</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a:t>
            </a:fld>
            <a:endParaRPr lang="en-US" dirty="0"/>
          </a:p>
        </p:txBody>
      </p:sp>
    </p:spTree>
    <p:extLst>
      <p:ext uri="{BB962C8B-B14F-4D97-AF65-F5344CB8AC3E}">
        <p14:creationId xmlns:p14="http://schemas.microsoft.com/office/powerpoint/2010/main" val="74791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0E1E9A-E921-4174-A0FC-51868D7AC568}" type="slidenum">
              <a:rPr lang="en-US" smtClean="0"/>
              <a:t>12</a:t>
            </a:fld>
            <a:endParaRPr lang="en-US" dirty="0"/>
          </a:p>
        </p:txBody>
      </p:sp>
    </p:spTree>
    <p:extLst>
      <p:ext uri="{BB962C8B-B14F-4D97-AF65-F5344CB8AC3E}">
        <p14:creationId xmlns:p14="http://schemas.microsoft.com/office/powerpoint/2010/main" val="3466366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Thrive long</a:t>
            </a:r>
            <a:r>
              <a:rPr lang="en-US" baseline="0" dirty="0" smtClean="0"/>
              <a:t> term plans:</a:t>
            </a:r>
          </a:p>
          <a:p>
            <a:endParaRPr lang="en-US" baseline="0" dirty="0" smtClean="0"/>
          </a:p>
          <a:p>
            <a:r>
              <a:rPr lang="en-US" baseline="0" dirty="0" smtClean="0"/>
              <a:t>Assistance and promotion needed </a:t>
            </a:r>
            <a:r>
              <a:rPr lang="en-US" baseline="0" dirty="0" err="1" smtClean="0"/>
              <a:t>formacademic</a:t>
            </a:r>
            <a:r>
              <a:rPr lang="en-US" baseline="0" dirty="0" smtClean="0"/>
              <a:t> </a:t>
            </a:r>
            <a:r>
              <a:rPr lang="en-US" baseline="0" dirty="0" err="1" smtClean="0"/>
              <a:t>staff,senior</a:t>
            </a:r>
            <a:r>
              <a:rPr lang="en-US" baseline="0" dirty="0" smtClean="0"/>
              <a:t> tutors, heads of education in each college.</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14</a:t>
            </a:fld>
            <a:endParaRPr lang="en-US" dirty="0"/>
          </a:p>
        </p:txBody>
      </p:sp>
    </p:spTree>
    <p:extLst>
      <p:ext uri="{BB962C8B-B14F-4D97-AF65-F5344CB8AC3E}">
        <p14:creationId xmlns:p14="http://schemas.microsoft.com/office/powerpoint/2010/main" val="2135499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not about </a:t>
            </a:r>
            <a:r>
              <a:rPr lang="en-US" dirty="0" smtClean="0"/>
              <a:t>disability only</a:t>
            </a:r>
            <a:r>
              <a:rPr lang="en-US" baseline="0" dirty="0" smtClean="0"/>
              <a:t> and it is not about lowering academic standards;</a:t>
            </a:r>
            <a:r>
              <a:rPr lang="en-US" dirty="0" smtClean="0"/>
              <a:t> think of all the foundation courses; </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3</a:t>
            </a:fld>
            <a:endParaRPr lang="en-US" dirty="0"/>
          </a:p>
        </p:txBody>
      </p:sp>
    </p:spTree>
    <p:extLst>
      <p:ext uri="{BB962C8B-B14F-4D97-AF65-F5344CB8AC3E}">
        <p14:creationId xmlns:p14="http://schemas.microsoft.com/office/powerpoint/2010/main" val="83028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proceed and tell you about  </a:t>
            </a:r>
            <a:r>
              <a:rPr lang="en-US" dirty="0" err="1" smtClean="0"/>
              <a:t>i</a:t>
            </a:r>
            <a:r>
              <a:rPr lang="en-US" dirty="0" smtClean="0"/>
              <a:t>-THRIVE let’s look at the difference between traditional and inclusive </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4</a:t>
            </a:fld>
            <a:endParaRPr lang="en-US" dirty="0"/>
          </a:p>
        </p:txBody>
      </p:sp>
    </p:spTree>
    <p:extLst>
      <p:ext uri="{BB962C8B-B14F-4D97-AF65-F5344CB8AC3E}">
        <p14:creationId xmlns:p14="http://schemas.microsoft.com/office/powerpoint/2010/main" val="119738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seems a lot to think about but if embedded in course design, it will not be an add on for each lesson but part of the course from the very beginning.</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5</a:t>
            </a:fld>
            <a:endParaRPr lang="en-US" dirty="0"/>
          </a:p>
        </p:txBody>
      </p:sp>
    </p:spTree>
    <p:extLst>
      <p:ext uri="{BB962C8B-B14F-4D97-AF65-F5344CB8AC3E}">
        <p14:creationId xmlns:p14="http://schemas.microsoft.com/office/powerpoint/2010/main" val="209686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day and age when knowledge, information and facts are available to everybody with a mobile phone/tablet and laptop, we as teachers are not the ‘sage on the stage’ but guides and facilitators. Our role is to provide the right conditions/environment in which all our students will learn. This is what Inclusive </a:t>
            </a:r>
            <a:r>
              <a:rPr lang="en-GB" dirty="0" smtClean="0"/>
              <a:t>Course</a:t>
            </a:r>
            <a:r>
              <a:rPr lang="en-GB" baseline="0" dirty="0" smtClean="0"/>
              <a:t> Design </a:t>
            </a:r>
            <a:r>
              <a:rPr lang="en-GB" dirty="0" smtClean="0"/>
              <a:t> </a:t>
            </a:r>
            <a:r>
              <a:rPr lang="en-GB" dirty="0"/>
              <a:t>enables us to do</a:t>
            </a:r>
          </a:p>
        </p:txBody>
      </p:sp>
      <p:sp>
        <p:nvSpPr>
          <p:cNvPr id="4" name="Slide Number Placeholder 3"/>
          <p:cNvSpPr>
            <a:spLocks noGrp="1"/>
          </p:cNvSpPr>
          <p:nvPr>
            <p:ph type="sldNum" sz="quarter" idx="10"/>
          </p:nvPr>
        </p:nvSpPr>
        <p:spPr/>
        <p:txBody>
          <a:bodyPr/>
          <a:lstStyle/>
          <a:p>
            <a:fld id="{810E1E9A-E921-4174-A0FC-51868D7AC568}" type="slidenum">
              <a:rPr lang="en-US" smtClean="0"/>
              <a:t>6</a:t>
            </a:fld>
            <a:endParaRPr lang="en-US" dirty="0"/>
          </a:p>
        </p:txBody>
      </p:sp>
    </p:spTree>
    <p:extLst>
      <p:ext uri="{BB962C8B-B14F-4D97-AF65-F5344CB8AC3E}">
        <p14:creationId xmlns:p14="http://schemas.microsoft.com/office/powerpoint/2010/main" val="60157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a</a:t>
            </a:r>
            <a:r>
              <a:rPr lang="en-GB" baseline="0" dirty="0" smtClean="0"/>
              <a:t> s</a:t>
            </a:r>
            <a:r>
              <a:rPr lang="en-GB" dirty="0" smtClean="0"/>
              <a:t>napshot of the THRIVE Inclusive Course Design</a:t>
            </a:r>
            <a:r>
              <a:rPr lang="en-GB" baseline="0" dirty="0" smtClean="0"/>
              <a:t> Checklist; it is available to all staff on Share point within the Thrive Inclusive Design cafes</a:t>
            </a:r>
            <a:endParaRPr lang="en-GB" dirty="0"/>
          </a:p>
        </p:txBody>
      </p:sp>
      <p:sp>
        <p:nvSpPr>
          <p:cNvPr id="4" name="Slide Number Placeholder 3"/>
          <p:cNvSpPr>
            <a:spLocks noGrp="1"/>
          </p:cNvSpPr>
          <p:nvPr>
            <p:ph type="sldNum" sz="quarter" idx="10"/>
          </p:nvPr>
        </p:nvSpPr>
        <p:spPr/>
        <p:txBody>
          <a:bodyPr/>
          <a:lstStyle/>
          <a:p>
            <a:fld id="{810E1E9A-E921-4174-A0FC-51868D7AC568}" type="slidenum">
              <a:rPr lang="en-US" smtClean="0"/>
              <a:t>7</a:t>
            </a:fld>
            <a:endParaRPr lang="en-US" dirty="0"/>
          </a:p>
        </p:txBody>
      </p:sp>
    </p:spTree>
    <p:extLst>
      <p:ext uri="{BB962C8B-B14F-4D97-AF65-F5344CB8AC3E}">
        <p14:creationId xmlns:p14="http://schemas.microsoft.com/office/powerpoint/2010/main" val="222163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in January,</a:t>
            </a:r>
            <a:r>
              <a:rPr lang="en-US" baseline="0" dirty="0" smtClean="0"/>
              <a:t> February they used the paper version of the checklist which has now become electronic and is in its test version</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8</a:t>
            </a:fld>
            <a:endParaRPr lang="en-US" dirty="0"/>
          </a:p>
        </p:txBody>
      </p:sp>
    </p:spTree>
    <p:extLst>
      <p:ext uri="{BB962C8B-B14F-4D97-AF65-F5344CB8AC3E}">
        <p14:creationId xmlns:p14="http://schemas.microsoft.com/office/powerpoint/2010/main" val="20630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9</a:t>
            </a:fld>
            <a:endParaRPr lang="en-US" dirty="0"/>
          </a:p>
        </p:txBody>
      </p:sp>
    </p:spTree>
    <p:extLst>
      <p:ext uri="{BB962C8B-B14F-4D97-AF65-F5344CB8AC3E}">
        <p14:creationId xmlns:p14="http://schemas.microsoft.com/office/powerpoint/2010/main" val="10672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 checklist and then divide them into three groups,</a:t>
            </a:r>
            <a:r>
              <a:rPr lang="en-US" baseline="0" dirty="0" smtClean="0"/>
              <a:t> give Lego pieces and ask them to devise Traditional and Inclusive Resources, Incl. L&amp;T and </a:t>
            </a:r>
            <a:r>
              <a:rPr lang="en-US" baseline="0" dirty="0" err="1" smtClean="0"/>
              <a:t>Incl.Assessments</a:t>
            </a:r>
            <a:endParaRPr lang="en-US" dirty="0" smtClean="0"/>
          </a:p>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10</a:t>
            </a:fld>
            <a:endParaRPr lang="en-US" dirty="0"/>
          </a:p>
        </p:txBody>
      </p:sp>
    </p:spTree>
    <p:extLst>
      <p:ext uri="{BB962C8B-B14F-4D97-AF65-F5344CB8AC3E}">
        <p14:creationId xmlns:p14="http://schemas.microsoft.com/office/powerpoint/2010/main" val="197973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8/1/2018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8/1/2018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8/1/2018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8/1/2018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8/1/2018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8/1/2018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8/1/2018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8/1/2018</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t>8/1/2018</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8/1/2018</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8/1/2018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8/1/2018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0700" y="262257"/>
            <a:ext cx="9563100" cy="1220554"/>
          </a:xfrm>
          <a:prstGeom prst="rect">
            <a:avLst/>
          </a:prstGeom>
        </p:spPr>
        <p:txBody>
          <a:bodyPr vert="horz" lIns="91440" tIns="45720" rIns="91440" bIns="45720" rtlCol="0" anchor="ctr">
            <a:normAutofit/>
          </a:bodyPr>
          <a:lstStyle/>
          <a:p>
            <a:r>
              <a:rPr lang="en-US" dirty="0" err="1"/>
              <a:t>IncludeTeachSucceed</a:t>
            </a:r>
            <a:r>
              <a:rPr lang="en-US" dirty="0"/>
              <a:t/>
            </a:r>
            <a:br>
              <a:rPr lang="en-US" dirty="0"/>
            </a:br>
            <a:endParaRPr lang="en-US" dirty="0"/>
          </a:p>
        </p:txBody>
      </p:sp>
      <p:sp>
        <p:nvSpPr>
          <p:cNvPr id="3" name="Text Placeholder 2"/>
          <p:cNvSpPr>
            <a:spLocks noGrp="1"/>
          </p:cNvSpPr>
          <p:nvPr>
            <p:ph type="body" idx="1"/>
          </p:nvPr>
        </p:nvSpPr>
        <p:spPr>
          <a:xfrm>
            <a:off x="1562100" y="1921304"/>
            <a:ext cx="9791700" cy="4351338"/>
          </a:xfrm>
          <a:prstGeom prst="rect">
            <a:avLst/>
          </a:prstGeom>
        </p:spPr>
        <p:txBody>
          <a:bodyPr vert="horz" lIns="91440" tIns="45720" rIns="91440" bIns="45720" rtlCol="0">
            <a:normAutofit/>
          </a:bodyPr>
          <a:lstStyle/>
          <a:p>
            <a:r>
              <a:rPr lang="en-US" dirty="0"/>
              <a:t>Practical suggestions towards </a:t>
            </a:r>
          </a:p>
          <a:p>
            <a:r>
              <a:rPr lang="en-US" dirty="0"/>
              <a:t>Inclusive Curriculum</a:t>
            </a:r>
          </a:p>
          <a:p>
            <a:pPr lvl="0"/>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8/1/2018</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dirty="0"/>
          </a:p>
        </p:txBody>
      </p:sp>
      <p:pic>
        <p:nvPicPr>
          <p:cNvPr id="7" name="Picture 6"/>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5901" y="262256"/>
            <a:ext cx="1574799" cy="893444"/>
          </a:xfrm>
          <a:prstGeom prst="rect">
            <a:avLst/>
          </a:prstGeom>
          <a:noFill/>
        </p:spPr>
      </p:pic>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d.desilva1@westminster.ac.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plymouth.ac.uk/your-university/teaching-and-learning/inclusivity" TargetMode="External"/><Relationship Id="rId2" Type="http://schemas.openxmlformats.org/officeDocument/2006/relationships/hyperlink" Target="http://www.dmu.ac.uk/dmu-students/udl/universal-design-for-learning.aspx" TargetMode="External"/><Relationship Id="rId1" Type="http://schemas.openxmlformats.org/officeDocument/2006/relationships/slideLayout" Target="../slideLayouts/slideLayout2.xml"/><Relationship Id="rId5" Type="http://schemas.openxmlformats.org/officeDocument/2006/relationships/hyperlink" Target="https://www.ahead.ie/inclusiveteaching" TargetMode="External"/><Relationship Id="rId4" Type="http://schemas.openxmlformats.org/officeDocument/2006/relationships/hyperlink" Target="http://www2.mmu.ac.uk/pdei/working-together/cied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tcd.ie/CAPSL/TIC/" TargetMode="External"/><Relationship Id="rId2" Type="http://schemas.openxmlformats.org/officeDocument/2006/relationships/hyperlink" Target="http://www.kcl.ac.uk/study/learningteaching/kli/index.aspx" TargetMode="External"/><Relationship Id="rId1" Type="http://schemas.openxmlformats.org/officeDocument/2006/relationships/slideLayout" Target="../slideLayouts/slideLayout2.xml"/><Relationship Id="rId5" Type="http://schemas.openxmlformats.org/officeDocument/2006/relationships/hyperlink" Target="https://www.tcd.ie/CAPSL/TIC/assets/pdf/Dynamic_Curriculum_shared_experiences_of.pdf" TargetMode="External"/><Relationship Id="rId4" Type="http://schemas.openxmlformats.org/officeDocument/2006/relationships/hyperlink" Target="http://www.tictool.ie/"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heacademy.ac.uk/sites/default/files/building_inclusivity_introduction_8.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eacademy.ac.uk/resources/detail/resources/detail/inclusion/LTsummit_Liverpool" TargetMode="External"/><Relationship Id="rId2" Type="http://schemas.openxmlformats.org/officeDocument/2006/relationships/hyperlink" Target="https://www.reading.ac.uk/engageinassessment/different-ways-to-assess/eia-diversifying-assessment-methods.aspx" TargetMode="External"/><Relationship Id="rId1" Type="http://schemas.openxmlformats.org/officeDocument/2006/relationships/slideLayout" Target="../slideLayouts/slideLayout2.xml"/><Relationship Id="rId4" Type="http://schemas.openxmlformats.org/officeDocument/2006/relationships/hyperlink" Target="https://www.gov.uk/government/uploads/system/uploads/attachment_data/file/587221/Inclusive_Teaching_and_Learning_in_Higher_Education_as_a_route_to-excellence.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otential.ly/signi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estminster.potential.ly/prompt/W9SocsoPSm" TargetMode="External"/><Relationship Id="rId4" Type="http://schemas.openxmlformats.org/officeDocument/2006/relationships/hyperlink" Target="mailto:wstudent01@potential.l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850" y="222895"/>
            <a:ext cx="10058400" cy="1842054"/>
          </a:xfrm>
        </p:spPr>
        <p:txBody>
          <a:bodyPr>
            <a:normAutofit/>
          </a:bodyPr>
          <a:lstStyle/>
          <a:p>
            <a:r>
              <a:rPr lang="en-US" sz="48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Embedding Inclusive Course Design</a:t>
            </a:r>
            <a:endParaRPr lang="en-US" sz="4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idx="1"/>
          </p:nvPr>
        </p:nvSpPr>
        <p:spPr>
          <a:xfrm>
            <a:off x="1421567" y="1918742"/>
            <a:ext cx="10770433" cy="4796852"/>
          </a:xfrm>
        </p:spPr>
        <p:txBody>
          <a:bodyPr>
            <a:normAutofit fontScale="55000" lnSpcReduction="20000"/>
          </a:bodyPr>
          <a:lstStyle/>
          <a:p>
            <a:pPr marL="0" indent="0">
              <a:buNone/>
            </a:pPr>
            <a:endParaRPr lang="en-US" sz="4400" b="1" dirty="0" smtClean="0">
              <a:solidFill>
                <a:srgbClr val="0070C0"/>
              </a:solidFill>
              <a:latin typeface="Arial" panose="020B0604020202020204" pitchFamily="34" charset="0"/>
              <a:cs typeface="Arial" panose="020B0604020202020204" pitchFamily="34" charset="0"/>
            </a:endParaRPr>
          </a:p>
          <a:p>
            <a:pPr marL="0" indent="0">
              <a:buNone/>
            </a:pPr>
            <a:endParaRPr lang="en-US" sz="5100" b="1" dirty="0" smtClean="0">
              <a:solidFill>
                <a:srgbClr val="0070C0"/>
              </a:solidFill>
              <a:latin typeface="Arial" panose="020B0604020202020204" pitchFamily="34" charset="0"/>
              <a:cs typeface="Arial" panose="020B0604020202020204" pitchFamily="34" charset="0"/>
            </a:endParaRPr>
          </a:p>
          <a:p>
            <a:pPr marL="0" indent="0">
              <a:buNone/>
            </a:pPr>
            <a:r>
              <a:rPr lang="en-US" sz="5100" b="1" dirty="0" smtClean="0">
                <a:solidFill>
                  <a:srgbClr val="0070C0"/>
                </a:solidFill>
                <a:latin typeface="Arial" panose="020B0604020202020204" pitchFamily="34" charset="0"/>
                <a:cs typeface="Arial" panose="020B0604020202020204" pitchFamily="34" charset="0"/>
              </a:rPr>
              <a:t>THRIVE (Thought-Rewarding </a:t>
            </a:r>
            <a:r>
              <a:rPr lang="en-US" sz="5100" b="1" dirty="0">
                <a:solidFill>
                  <a:srgbClr val="0070C0"/>
                </a:solidFill>
                <a:latin typeface="Arial" panose="020B0604020202020204" pitchFamily="34" charset="0"/>
                <a:cs typeface="Arial" panose="020B0604020202020204" pitchFamily="34" charset="0"/>
              </a:rPr>
              <a:t>and </a:t>
            </a:r>
            <a:r>
              <a:rPr lang="en-US" sz="5100" b="1" dirty="0" smtClean="0">
                <a:solidFill>
                  <a:srgbClr val="0070C0"/>
                </a:solidFill>
                <a:latin typeface="Arial" panose="020B0604020202020204" pitchFamily="34" charset="0"/>
                <a:cs typeface="Arial" panose="020B0604020202020204" pitchFamily="34" charset="0"/>
              </a:rPr>
              <a:t>Inclusive </a:t>
            </a:r>
            <a:r>
              <a:rPr lang="en-US" sz="5100" b="1" dirty="0">
                <a:solidFill>
                  <a:srgbClr val="0070C0"/>
                </a:solidFill>
                <a:latin typeface="Arial" panose="020B0604020202020204" pitchFamily="34" charset="0"/>
                <a:cs typeface="Arial" panose="020B0604020202020204" pitchFamily="34" charset="0"/>
              </a:rPr>
              <a:t/>
            </a:r>
            <a:br>
              <a:rPr lang="en-US" sz="5100" b="1" dirty="0">
                <a:solidFill>
                  <a:srgbClr val="0070C0"/>
                </a:solidFill>
                <a:latin typeface="Arial" panose="020B0604020202020204" pitchFamily="34" charset="0"/>
                <a:cs typeface="Arial" panose="020B0604020202020204" pitchFamily="34" charset="0"/>
              </a:rPr>
            </a:br>
            <a:r>
              <a:rPr lang="en-US" sz="5100" b="1" dirty="0">
                <a:solidFill>
                  <a:srgbClr val="0070C0"/>
                </a:solidFill>
                <a:latin typeface="Arial" panose="020B0604020202020204" pitchFamily="34" charset="0"/>
                <a:cs typeface="Arial" panose="020B0604020202020204" pitchFamily="34" charset="0"/>
              </a:rPr>
              <a:t>Value-Led </a:t>
            </a:r>
            <a:r>
              <a:rPr lang="en-US" sz="5100" b="1" dirty="0" smtClean="0">
                <a:solidFill>
                  <a:srgbClr val="0070C0"/>
                </a:solidFill>
                <a:latin typeface="Arial" panose="020B0604020202020204" pitchFamily="34" charset="0"/>
                <a:cs typeface="Arial" panose="020B0604020202020204" pitchFamily="34" charset="0"/>
              </a:rPr>
              <a:t>Education)</a:t>
            </a:r>
            <a:endParaRPr lang="en-GB" sz="5100" dirty="0" smtClean="0">
              <a:solidFill>
                <a:srgbClr val="0070C0"/>
              </a:solidFill>
            </a:endParaRPr>
          </a:p>
          <a:p>
            <a:pPr marL="0" indent="0">
              <a:buNone/>
            </a:pPr>
            <a:r>
              <a:rPr lang="en-US" sz="5100" dirty="0" smtClean="0">
                <a:solidFill>
                  <a:srgbClr val="0070C0"/>
                </a:solidFill>
                <a:latin typeface="Arial" panose="020B0604020202020204" pitchFamily="34" charset="0"/>
                <a:cs typeface="Arial" panose="020B0604020202020204" pitchFamily="34" charset="0"/>
              </a:rPr>
              <a:t>CTI funded Westminster Learning Community  </a:t>
            </a:r>
          </a:p>
          <a:p>
            <a:pPr marL="0" indent="0">
              <a:buNone/>
            </a:pPr>
            <a:endParaRPr lang="en-US" sz="5100" b="1" dirty="0">
              <a:solidFill>
                <a:srgbClr val="0070C0"/>
              </a:solidFill>
              <a:latin typeface="Arial" panose="020B0604020202020204" pitchFamily="34" charset="0"/>
              <a:cs typeface="Arial" panose="020B0604020202020204" pitchFamily="34" charset="0"/>
            </a:endParaRPr>
          </a:p>
          <a:p>
            <a:pPr marL="0" indent="0">
              <a:buNone/>
            </a:pPr>
            <a:endParaRPr lang="en-US" sz="51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US" sz="51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US" sz="4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4500" b="1" dirty="0" smtClean="0">
                <a:solidFill>
                  <a:srgbClr val="0070C0"/>
                </a:solidFill>
                <a:latin typeface="Arial" panose="020B0604020202020204" pitchFamily="34" charset="0"/>
                <a:cs typeface="Arial" panose="020B0604020202020204" pitchFamily="34" charset="0"/>
              </a:rPr>
              <a:t>Daniela </a:t>
            </a:r>
            <a:r>
              <a:rPr lang="en-US" sz="4500" b="1" dirty="0">
                <a:solidFill>
                  <a:srgbClr val="0070C0"/>
                </a:solidFill>
                <a:latin typeface="Arial" panose="020B0604020202020204" pitchFamily="34" charset="0"/>
                <a:cs typeface="Arial" panose="020B0604020202020204" pitchFamily="34" charset="0"/>
              </a:rPr>
              <a:t>de </a:t>
            </a:r>
            <a:r>
              <a:rPr lang="en-US" sz="4500" b="1" smtClean="0">
                <a:solidFill>
                  <a:srgbClr val="0070C0"/>
                </a:solidFill>
                <a:latin typeface="Arial" panose="020B0604020202020204" pitchFamily="34" charset="0"/>
                <a:cs typeface="Arial" panose="020B0604020202020204" pitchFamily="34" charset="0"/>
              </a:rPr>
              <a:t>Silva</a:t>
            </a:r>
            <a:r>
              <a:rPr lang="en-US" sz="4500" b="1">
                <a:solidFill>
                  <a:srgbClr val="0070C0"/>
                </a:solidFill>
                <a:latin typeface="Arial" panose="020B0604020202020204" pitchFamily="34" charset="0"/>
                <a:cs typeface="Arial" panose="020B0604020202020204" pitchFamily="34" charset="0"/>
              </a:rPr>
              <a:t> </a:t>
            </a:r>
            <a:r>
              <a:rPr lang="en-US" sz="4500" b="1" smtClean="0">
                <a:solidFill>
                  <a:srgbClr val="0070C0"/>
                </a:solidFill>
                <a:latin typeface="Arial" panose="020B0604020202020204" pitchFamily="34" charset="0"/>
                <a:cs typeface="Arial" panose="020B0604020202020204" pitchFamily="34" charset="0"/>
              </a:rPr>
              <a:t>         </a:t>
            </a:r>
            <a:r>
              <a:rPr lang="en-US" sz="4500" b="1" smtClean="0">
                <a:solidFill>
                  <a:srgbClr val="0070C0"/>
                </a:solidFill>
                <a:latin typeface="Arial" panose="020B0604020202020204" pitchFamily="34" charset="0"/>
                <a:cs typeface="Arial" panose="020B0604020202020204" pitchFamily="34" charset="0"/>
                <a:hlinkClick r:id="rId2"/>
              </a:rPr>
              <a:t>d.desilva1@westminster.ac.uk</a:t>
            </a:r>
            <a:endParaRPr lang="en-US" sz="4500" b="1" smtClean="0">
              <a:solidFill>
                <a:srgbClr val="0070C0"/>
              </a:solidFill>
              <a:latin typeface="Arial" panose="020B0604020202020204" pitchFamily="34" charset="0"/>
              <a:cs typeface="Arial" panose="020B0604020202020204" pitchFamily="34" charset="0"/>
            </a:endParaRPr>
          </a:p>
          <a:p>
            <a:pPr marL="0" indent="0">
              <a:buNone/>
            </a:pPr>
            <a:r>
              <a:rPr lang="en-US" sz="4400" b="1" smtClean="0">
                <a:solidFill>
                  <a:srgbClr val="0070C0"/>
                </a:solidFill>
                <a:latin typeface="Arial" panose="020B0604020202020204" pitchFamily="34" charset="0"/>
                <a:cs typeface="Arial" panose="020B0604020202020204" pitchFamily="34" charset="0"/>
              </a:rPr>
              <a:t>Student </a:t>
            </a:r>
            <a:r>
              <a:rPr lang="en-US" sz="4400" b="1" dirty="0" smtClean="0">
                <a:solidFill>
                  <a:srgbClr val="0070C0"/>
                </a:solidFill>
                <a:latin typeface="Arial" panose="020B0604020202020204" pitchFamily="34" charset="0"/>
                <a:cs typeface="Arial" panose="020B0604020202020204" pitchFamily="34" charset="0"/>
              </a:rPr>
              <a:t>and Academic Services</a:t>
            </a:r>
            <a:endParaRPr lang="en-US" sz="4400" b="1" dirty="0">
              <a:solidFill>
                <a:srgbClr val="0070C0"/>
              </a:solidFill>
              <a:latin typeface="Arial" panose="020B0604020202020204" pitchFamily="34" charset="0"/>
              <a:cs typeface="Arial" panose="020B0604020202020204" pitchFamily="34" charset="0"/>
            </a:endParaRPr>
          </a:p>
          <a:p>
            <a:pPr marL="0" indent="0">
              <a:buNone/>
            </a:pPr>
            <a:endParaRPr lang="en-US" sz="2000" b="1" dirty="0">
              <a:solidFill>
                <a:srgbClr val="0070C0"/>
              </a:solidFill>
              <a:latin typeface="Arial" panose="020B0604020202020204" pitchFamily="34" charset="0"/>
              <a:cs typeface="Arial" panose="020B0604020202020204" pitchFamily="34" charset="0"/>
            </a:endParaRPr>
          </a:p>
          <a:p>
            <a:pPr marL="0" indent="0" algn="ctr">
              <a:buNone/>
            </a:pPr>
            <a:endParaRPr lang="en-US" sz="2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endParaRPr lang="en-US" sz="2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endParaRPr lang="en-US" sz="4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83080" y="388620"/>
            <a:ext cx="10172700" cy="5722144"/>
          </a:xfrm>
          <a:prstGeom prst="rect">
            <a:avLst/>
          </a:prstGeom>
        </p:spPr>
      </p:pic>
    </p:spTree>
    <p:extLst>
      <p:ext uri="{BB962C8B-B14F-4D97-AF65-F5344CB8AC3E}">
        <p14:creationId xmlns:p14="http://schemas.microsoft.com/office/powerpoint/2010/main" val="98171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Practical LEGO creative Play </a:t>
            </a:r>
            <a:endParaRPr lang="en-GB" dirty="0"/>
          </a:p>
        </p:txBody>
      </p:sp>
      <p:sp>
        <p:nvSpPr>
          <p:cNvPr id="3" name="Subtitle 2"/>
          <p:cNvSpPr>
            <a:spLocks noGrp="1"/>
          </p:cNvSpPr>
          <p:nvPr>
            <p:ph type="subTitle" idx="1"/>
          </p:nvPr>
        </p:nvSpPr>
        <p:spPr>
          <a:xfrm>
            <a:off x="1664676" y="5202238"/>
            <a:ext cx="9144000" cy="1655762"/>
          </a:xfrm>
        </p:spPr>
        <p:txBody>
          <a:bodyPr>
            <a:normAutofit/>
          </a:bodyPr>
          <a:lstStyle/>
          <a:p>
            <a:r>
              <a:rPr lang="en-US" sz="1800" dirty="0"/>
              <a:t>P</a:t>
            </a:r>
            <a:r>
              <a:rPr lang="en-US" sz="1800" dirty="0" smtClean="0"/>
              <a:t>articipants </a:t>
            </a:r>
            <a:r>
              <a:rPr lang="en-US" sz="1800" dirty="0"/>
              <a:t>into </a:t>
            </a:r>
            <a:r>
              <a:rPr lang="en-US" sz="1800" dirty="0" smtClean="0"/>
              <a:t>three </a:t>
            </a:r>
            <a:r>
              <a:rPr lang="en-US" sz="1800" smtClean="0"/>
              <a:t>groups  </a:t>
            </a:r>
            <a:r>
              <a:rPr lang="en-US" sz="1800" dirty="0"/>
              <a:t>devise Traditional and Inclusive Resources, </a:t>
            </a:r>
            <a:r>
              <a:rPr lang="en-US" sz="1800" dirty="0" smtClean="0"/>
              <a:t>Inclusive </a:t>
            </a:r>
            <a:r>
              <a:rPr lang="en-US" sz="1800" dirty="0"/>
              <a:t>L&amp;T and </a:t>
            </a:r>
            <a:r>
              <a:rPr lang="en-US" sz="1800" dirty="0" smtClean="0"/>
              <a:t>Inclusive Assessments</a:t>
            </a:r>
            <a:endParaRPr lang="en-GB" sz="1800" dirty="0"/>
          </a:p>
        </p:txBody>
      </p:sp>
    </p:spTree>
    <p:extLst>
      <p:ext uri="{BB962C8B-B14F-4D97-AF65-F5344CB8AC3E}">
        <p14:creationId xmlns:p14="http://schemas.microsoft.com/office/powerpoint/2010/main" val="4403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70D6-28C0-479D-B1C1-C87AC2E6566A}"/>
              </a:ext>
            </a:extLst>
          </p:cNvPr>
          <p:cNvSpPr>
            <a:spLocks noGrp="1"/>
          </p:cNvSpPr>
          <p:nvPr>
            <p:ph type="title"/>
          </p:nvPr>
        </p:nvSpPr>
        <p:spPr>
          <a:xfrm>
            <a:off x="1790700" y="262257"/>
            <a:ext cx="9563100" cy="360595"/>
          </a:xfrm>
        </p:spPr>
        <p:txBody>
          <a:bodyPr>
            <a:normAutofit fontScale="90000"/>
          </a:bodyPr>
          <a:lstStyle/>
          <a:p>
            <a:r>
              <a:rPr lang="en-GB" b="1" dirty="0">
                <a:latin typeface="Arial" panose="020B0604020202020204" pitchFamily="34" charset="0"/>
                <a:cs typeface="Arial" panose="020B0604020202020204" pitchFamily="34" charset="0"/>
              </a:rPr>
              <a:t>ENABLES…</a:t>
            </a:r>
          </a:p>
        </p:txBody>
      </p:sp>
      <p:sp>
        <p:nvSpPr>
          <p:cNvPr id="3" name="Content Placeholder 2">
            <a:extLst>
              <a:ext uri="{FF2B5EF4-FFF2-40B4-BE49-F238E27FC236}">
                <a16:creationId xmlns:a16="http://schemas.microsoft.com/office/drawing/2014/main" id="{5A6C6602-91BE-40D1-AEF6-9976D9718158}"/>
              </a:ext>
            </a:extLst>
          </p:cNvPr>
          <p:cNvSpPr>
            <a:spLocks noGrp="1"/>
          </p:cNvSpPr>
          <p:nvPr>
            <p:ph idx="1"/>
          </p:nvPr>
        </p:nvSpPr>
        <p:spPr>
          <a:xfrm>
            <a:off x="1818860" y="801757"/>
            <a:ext cx="10373139" cy="6056243"/>
          </a:xfrm>
        </p:spPr>
        <p:txBody>
          <a:bodyPr>
            <a:normAutofit fontScale="92500"/>
          </a:bodyPr>
          <a:lstStyle/>
          <a:p>
            <a:pPr marL="0" indent="0">
              <a:buNone/>
            </a:pPr>
            <a:r>
              <a:rPr lang="en-US" sz="3200" b="1" dirty="0">
                <a:solidFill>
                  <a:srgbClr val="0070C0"/>
                </a:solidFill>
                <a:latin typeface="Arial" panose="020B0604020202020204" pitchFamily="34" charset="0"/>
                <a:cs typeface="Arial" panose="020B0604020202020204" pitchFamily="34" charset="0"/>
              </a:rPr>
              <a:t>It enables </a:t>
            </a:r>
            <a:r>
              <a:rPr lang="en-US" sz="3200" b="1" dirty="0" smtClean="0">
                <a:solidFill>
                  <a:srgbClr val="0070C0"/>
                </a:solidFill>
                <a:latin typeface="Arial" panose="020B0604020202020204" pitchFamily="34" charset="0"/>
                <a:cs typeface="Arial" panose="020B0604020202020204" pitchFamily="34" charset="0"/>
              </a:rPr>
              <a:t>staff </a:t>
            </a:r>
            <a:r>
              <a:rPr lang="en-US" sz="3200" b="1" dirty="0">
                <a:solidFill>
                  <a:srgbClr val="0070C0"/>
                </a:solidFill>
                <a:latin typeface="Arial" panose="020B0604020202020204" pitchFamily="34" charset="0"/>
                <a:cs typeface="Arial" panose="020B0604020202020204" pitchFamily="34" charset="0"/>
              </a:rPr>
              <a:t>to deliver on the </a:t>
            </a:r>
            <a:r>
              <a:rPr lang="en-US" sz="3200" b="1" dirty="0" smtClean="0">
                <a:solidFill>
                  <a:srgbClr val="0070C0"/>
                </a:solidFill>
                <a:latin typeface="Arial" panose="020B0604020202020204" pitchFamily="34" charset="0"/>
                <a:cs typeface="Arial" panose="020B0604020202020204" pitchFamily="34" charset="0"/>
              </a:rPr>
              <a:t>University’s priorities</a:t>
            </a:r>
            <a:r>
              <a:rPr lang="en-US" sz="3200" b="1" dirty="0">
                <a:solidFill>
                  <a:srgbClr val="0070C0"/>
                </a:solidFill>
                <a:latin typeface="Arial" panose="020B0604020202020204" pitchFamily="34" charset="0"/>
                <a:cs typeface="Arial" panose="020B0604020202020204" pitchFamily="34" charset="0"/>
              </a:rPr>
              <a:t>:</a:t>
            </a:r>
          </a:p>
          <a:p>
            <a:pPr marL="0" indent="0">
              <a:buNone/>
            </a:pPr>
            <a:endParaRPr lang="en-GB" sz="3200" dirty="0">
              <a:solidFill>
                <a:srgbClr val="0070C0"/>
              </a:solidFill>
              <a:latin typeface="Arial" panose="020B0604020202020204" pitchFamily="34" charset="0"/>
              <a:cs typeface="Arial" panose="020B0604020202020204" pitchFamily="34" charset="0"/>
            </a:endParaRPr>
          </a:p>
          <a:p>
            <a:pPr lvl="0"/>
            <a:r>
              <a:rPr lang="en-GB" sz="3200" dirty="0" smtClean="0">
                <a:solidFill>
                  <a:srgbClr val="0070C0"/>
                </a:solidFill>
                <a:latin typeface="Arial" panose="020B0604020202020204" pitchFamily="34" charset="0"/>
                <a:cs typeface="Arial" panose="020B0604020202020204" pitchFamily="34" charset="0"/>
              </a:rPr>
              <a:t>Transformative Learning and Teaching</a:t>
            </a:r>
          </a:p>
          <a:p>
            <a:pPr lvl="0"/>
            <a:r>
              <a:rPr lang="en-GB" sz="3200" dirty="0" smtClean="0">
                <a:solidFill>
                  <a:srgbClr val="0070C0"/>
                </a:solidFill>
                <a:latin typeface="Arial" panose="020B0604020202020204" pitchFamily="34" charset="0"/>
                <a:cs typeface="Arial" panose="020B0604020202020204" pitchFamily="34" charset="0"/>
              </a:rPr>
              <a:t>Diversity and Inclusion</a:t>
            </a:r>
            <a:endParaRPr lang="en-GB" sz="3200" dirty="0">
              <a:solidFill>
                <a:srgbClr val="0070C0"/>
              </a:solidFill>
              <a:latin typeface="Arial" panose="020B0604020202020204" pitchFamily="34" charset="0"/>
              <a:cs typeface="Arial" panose="020B0604020202020204" pitchFamily="34" charset="0"/>
            </a:endParaRPr>
          </a:p>
          <a:p>
            <a:pPr lvl="0"/>
            <a:r>
              <a:rPr lang="en-GB" sz="3200" dirty="0" smtClean="0">
                <a:solidFill>
                  <a:srgbClr val="0070C0"/>
                </a:solidFill>
                <a:latin typeface="Arial" panose="020B0604020202020204" pitchFamily="34" charset="0"/>
                <a:cs typeface="Arial" panose="020B0604020202020204" pitchFamily="34" charset="0"/>
              </a:rPr>
              <a:t>Inspirational Professional Practice</a:t>
            </a:r>
            <a:endParaRPr lang="en-GB" sz="3200" dirty="0">
              <a:solidFill>
                <a:srgbClr val="0070C0"/>
              </a:solidFill>
              <a:latin typeface="Arial" panose="020B0604020202020204" pitchFamily="34" charset="0"/>
              <a:cs typeface="Arial" panose="020B0604020202020204" pitchFamily="34" charset="0"/>
            </a:endParaRPr>
          </a:p>
          <a:p>
            <a:endParaRPr lang="en-GB" sz="3200" dirty="0">
              <a:solidFill>
                <a:srgbClr val="0070C0"/>
              </a:solidFill>
              <a:latin typeface="Arial" panose="020B0604020202020204" pitchFamily="34" charset="0"/>
              <a:cs typeface="Arial" panose="020B0604020202020204" pitchFamily="34" charset="0"/>
            </a:endParaRPr>
          </a:p>
          <a:p>
            <a:r>
              <a:rPr lang="en-US" sz="3200" b="1" i="1" dirty="0" err="1" smtClean="0">
                <a:solidFill>
                  <a:srgbClr val="0070C0"/>
                </a:solidFill>
                <a:latin typeface="Arial" panose="020B0604020202020204" pitchFamily="34" charset="0"/>
                <a:cs typeface="Arial" panose="020B0604020202020204" pitchFamily="34" charset="0"/>
              </a:rPr>
              <a:t>i</a:t>
            </a:r>
            <a:r>
              <a:rPr lang="en-US" sz="3200" b="1" dirty="0" smtClean="0">
                <a:solidFill>
                  <a:srgbClr val="0070C0"/>
                </a:solidFill>
                <a:latin typeface="Arial" panose="020B0604020202020204" pitchFamily="34" charset="0"/>
                <a:cs typeface="Arial" panose="020B0604020202020204" pitchFamily="34" charset="0"/>
              </a:rPr>
              <a:t>-THRIVE makes </a:t>
            </a:r>
            <a:r>
              <a:rPr lang="en-US" sz="3200" b="1" dirty="0">
                <a:solidFill>
                  <a:srgbClr val="0070C0"/>
                </a:solidFill>
                <a:latin typeface="Arial" panose="020B0604020202020204" pitchFamily="34" charset="0"/>
                <a:cs typeface="Arial" panose="020B0604020202020204" pitchFamily="34" charset="0"/>
              </a:rPr>
              <a:t>the University of Westminster distinctive in its approach to inclusive teaching and learning and </a:t>
            </a:r>
            <a:r>
              <a:rPr lang="en-US" sz="3200" b="1" dirty="0" smtClean="0">
                <a:solidFill>
                  <a:srgbClr val="0070C0"/>
                </a:solidFill>
                <a:latin typeface="Arial" panose="020B0604020202020204" pitchFamily="34" charset="0"/>
                <a:cs typeface="Arial" panose="020B0604020202020204" pitchFamily="34" charset="0"/>
              </a:rPr>
              <a:t>it aims to contribute </a:t>
            </a:r>
            <a:r>
              <a:rPr lang="en-US" sz="3200" b="1" dirty="0">
                <a:solidFill>
                  <a:srgbClr val="0070C0"/>
                </a:solidFill>
                <a:latin typeface="Arial" panose="020B0604020202020204" pitchFamily="34" charset="0"/>
                <a:cs typeface="Arial" panose="020B0604020202020204" pitchFamily="34" charset="0"/>
              </a:rPr>
              <a:t>to better standing in its TEF </a:t>
            </a:r>
            <a:r>
              <a:rPr lang="en-US" sz="3200" b="1" dirty="0" smtClean="0">
                <a:solidFill>
                  <a:srgbClr val="0070C0"/>
                </a:solidFill>
                <a:latin typeface="Arial" panose="020B0604020202020204" pitchFamily="34" charset="0"/>
                <a:cs typeface="Arial" panose="020B0604020202020204" pitchFamily="34" charset="0"/>
              </a:rPr>
              <a:t>score (in relation to </a:t>
            </a:r>
            <a:r>
              <a:rPr lang="en-GB" sz="3200" b="1" dirty="0" smtClean="0">
                <a:solidFill>
                  <a:srgbClr val="0070C0"/>
                </a:solidFill>
                <a:latin typeface="Arial" panose="020B0604020202020204" pitchFamily="34" charset="0"/>
                <a:cs typeface="Arial" panose="020B0604020202020204" pitchFamily="34" charset="0"/>
              </a:rPr>
              <a:t>continuation rates and student satisfaction for all student groups)</a:t>
            </a:r>
            <a:endParaRPr lang="en-GB" sz="3200" b="1" dirty="0">
              <a:solidFill>
                <a:srgbClr val="0070C0"/>
              </a:solidFill>
              <a:latin typeface="Arial" panose="020B0604020202020204" pitchFamily="34" charset="0"/>
              <a:cs typeface="Arial" panose="020B0604020202020204" pitchFamily="34" charset="0"/>
            </a:endParaRPr>
          </a:p>
          <a:p>
            <a:pPr marL="0" indent="0">
              <a:buNone/>
            </a:pPr>
            <a:r>
              <a:rPr lang="en-US" sz="3200" b="1" dirty="0" smtClean="0">
                <a:solidFill>
                  <a:srgbClr val="0070C0"/>
                </a:solidFill>
                <a:latin typeface="Arial" panose="020B0604020202020204" pitchFamily="34" charset="0"/>
                <a:cs typeface="Arial" panose="020B0604020202020204" pitchFamily="34" charset="0"/>
              </a:rPr>
              <a:t>.   </a:t>
            </a:r>
            <a:endParaRPr lang="en-GB" sz="3200" b="1" dirty="0">
              <a:solidFill>
                <a:srgbClr val="0070C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56913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9CF7-8D37-4478-967D-FEDF65F70E7F}"/>
              </a:ext>
            </a:extLst>
          </p:cNvPr>
          <p:cNvSpPr>
            <a:spLocks noGrp="1"/>
          </p:cNvSpPr>
          <p:nvPr>
            <p:ph type="title"/>
          </p:nvPr>
        </p:nvSpPr>
        <p:spPr>
          <a:xfrm>
            <a:off x="1813809" y="134911"/>
            <a:ext cx="9983449" cy="1019331"/>
          </a:xfrm>
        </p:spPr>
        <p:txBody>
          <a:bodyPr>
            <a:normAutofit fontScale="90000"/>
          </a:bodyPr>
          <a:lstStyle/>
          <a:p>
            <a:r>
              <a:rPr lang="en-US" b="1" cap="all" dirty="0" smtClean="0">
                <a:latin typeface="Arial" panose="020B0604020202020204" pitchFamily="34" charset="0"/>
                <a:cs typeface="Arial" panose="020B0604020202020204" pitchFamily="34" charset="0"/>
              </a:rPr>
              <a:t/>
            </a:r>
            <a:br>
              <a:rPr lang="en-US" b="1" cap="all" dirty="0" smtClean="0">
                <a:latin typeface="Arial" panose="020B0604020202020204" pitchFamily="34" charset="0"/>
                <a:cs typeface="Arial" panose="020B0604020202020204" pitchFamily="34" charset="0"/>
              </a:rPr>
            </a:br>
            <a:r>
              <a:rPr lang="en-US" b="1" cap="all" dirty="0" smtClean="0">
                <a:latin typeface="Arial" panose="020B0604020202020204" pitchFamily="34" charset="0"/>
                <a:cs typeface="Arial" panose="020B0604020202020204" pitchFamily="34" charset="0"/>
              </a:rPr>
              <a:t>Strategic  </a:t>
            </a:r>
            <a:r>
              <a:rPr lang="en-US" b="1" cap="all" dirty="0">
                <a:latin typeface="Arial" panose="020B0604020202020204" pitchFamily="34" charset="0"/>
                <a:cs typeface="Arial" panose="020B0604020202020204" pitchFamily="34" charset="0"/>
              </a:rPr>
              <a:t>impact</a:t>
            </a:r>
            <a:r>
              <a:rPr lang="en-GB" b="1" cap="all" dirty="0"/>
              <a:t/>
            </a:r>
            <a:br>
              <a:rPr lang="en-GB" b="1" cap="all" dirty="0"/>
            </a:br>
            <a:endParaRPr lang="en-GB" dirty="0"/>
          </a:p>
        </p:txBody>
      </p:sp>
      <p:sp>
        <p:nvSpPr>
          <p:cNvPr id="4" name="Content Placeholder 3">
            <a:extLst>
              <a:ext uri="{FF2B5EF4-FFF2-40B4-BE49-F238E27FC236}">
                <a16:creationId xmlns:a16="http://schemas.microsoft.com/office/drawing/2014/main" id="{FB709B32-CEC1-498D-A272-53C7BEF20BF5}"/>
              </a:ext>
            </a:extLst>
          </p:cNvPr>
          <p:cNvSpPr>
            <a:spLocks noGrp="1"/>
          </p:cNvSpPr>
          <p:nvPr>
            <p:ph idx="1"/>
          </p:nvPr>
        </p:nvSpPr>
        <p:spPr>
          <a:xfrm>
            <a:off x="1379095" y="1154242"/>
            <a:ext cx="10600869" cy="5578028"/>
          </a:xfrm>
        </p:spPr>
        <p:txBody>
          <a:bodyPr>
            <a:normAutofit fontScale="77500" lnSpcReduction="20000"/>
          </a:bodyPr>
          <a:lstStyle/>
          <a:p>
            <a:r>
              <a:rPr lang="en-US" sz="4000" dirty="0">
                <a:solidFill>
                  <a:srgbClr val="0070C0"/>
                </a:solidFill>
                <a:latin typeface="Arial" panose="020B0604020202020204" pitchFamily="34" charset="0"/>
                <a:cs typeface="Arial" panose="020B0604020202020204" pitchFamily="34" charset="0"/>
              </a:rPr>
              <a:t>Assists the University to embrace its statutory duties and positively respond to government’s </a:t>
            </a:r>
            <a:r>
              <a:rPr lang="en-US" sz="4000" dirty="0" smtClean="0">
                <a:solidFill>
                  <a:srgbClr val="0070C0"/>
                </a:solidFill>
                <a:latin typeface="Arial" panose="020B0604020202020204" pitchFamily="34" charset="0"/>
                <a:cs typeface="Arial" panose="020B0604020202020204" pitchFamily="34" charset="0"/>
              </a:rPr>
              <a:t>expectations (OFFA, </a:t>
            </a:r>
            <a:r>
              <a:rPr lang="en-US" sz="4000" dirty="0" err="1" smtClean="0">
                <a:solidFill>
                  <a:srgbClr val="0070C0"/>
                </a:solidFill>
                <a:latin typeface="Arial" panose="020B0604020202020204" pitchFamily="34" charset="0"/>
                <a:cs typeface="Arial" panose="020B0604020202020204" pitchFamily="34" charset="0"/>
              </a:rPr>
              <a:t>OfS</a:t>
            </a:r>
            <a:r>
              <a:rPr lang="en-US" sz="4000" dirty="0" smtClean="0">
                <a:solidFill>
                  <a:srgbClr val="0070C0"/>
                </a:solidFill>
                <a:latin typeface="Arial" panose="020B0604020202020204" pitchFamily="34" charset="0"/>
                <a:cs typeface="Arial" panose="020B0604020202020204" pitchFamily="34" charset="0"/>
              </a:rPr>
              <a:t> and TEF).  </a:t>
            </a:r>
            <a:endParaRPr lang="en-US" sz="4000" dirty="0">
              <a:solidFill>
                <a:srgbClr val="0070C0"/>
              </a:solidFill>
              <a:latin typeface="Arial" panose="020B0604020202020204" pitchFamily="34" charset="0"/>
              <a:cs typeface="Arial" panose="020B0604020202020204" pitchFamily="34" charset="0"/>
            </a:endParaRPr>
          </a:p>
          <a:p>
            <a:pPr marL="0" indent="0">
              <a:buNone/>
            </a:pPr>
            <a:endParaRPr lang="en-US" sz="4000" dirty="0">
              <a:solidFill>
                <a:srgbClr val="0070C0"/>
              </a:solidFill>
              <a:latin typeface="Arial" panose="020B0604020202020204" pitchFamily="34" charset="0"/>
              <a:cs typeface="Arial" panose="020B0604020202020204" pitchFamily="34" charset="0"/>
            </a:endParaRPr>
          </a:p>
          <a:p>
            <a:r>
              <a:rPr lang="en-US" sz="4000" dirty="0">
                <a:solidFill>
                  <a:srgbClr val="0070C0"/>
                </a:solidFill>
                <a:latin typeface="Arial" panose="020B0604020202020204" pitchFamily="34" charset="0"/>
                <a:cs typeface="Arial" panose="020B0604020202020204" pitchFamily="34" charset="0"/>
              </a:rPr>
              <a:t> </a:t>
            </a:r>
            <a:r>
              <a:rPr lang="en-US" sz="4000" i="1" dirty="0" err="1">
                <a:solidFill>
                  <a:srgbClr val="0070C0"/>
                </a:solidFill>
                <a:latin typeface="Arial" panose="020B0604020202020204" pitchFamily="34" charset="0"/>
                <a:cs typeface="Arial" panose="020B0604020202020204" pitchFamily="34" charset="0"/>
              </a:rPr>
              <a:t>i</a:t>
            </a:r>
            <a:r>
              <a:rPr lang="en-US" sz="4000" dirty="0">
                <a:solidFill>
                  <a:srgbClr val="0070C0"/>
                </a:solidFill>
                <a:latin typeface="Arial" panose="020B0604020202020204" pitchFamily="34" charset="0"/>
                <a:cs typeface="Arial" panose="020B0604020202020204" pitchFamily="34" charset="0"/>
              </a:rPr>
              <a:t>-THRIVE is a practical translation of the </a:t>
            </a:r>
            <a:r>
              <a:rPr lang="en-US" sz="4000" dirty="0" smtClean="0">
                <a:solidFill>
                  <a:srgbClr val="0070C0"/>
                </a:solidFill>
                <a:latin typeface="Arial" panose="020B0604020202020204" pitchFamily="34" charset="0"/>
                <a:cs typeface="Arial" panose="020B0604020202020204" pitchFamily="34" charset="0"/>
              </a:rPr>
              <a:t>University’s long </a:t>
            </a:r>
            <a:r>
              <a:rPr lang="en-US" sz="4000" dirty="0">
                <a:solidFill>
                  <a:srgbClr val="0070C0"/>
                </a:solidFill>
                <a:latin typeface="Arial" panose="020B0604020202020204" pitchFamily="34" charset="0"/>
                <a:cs typeface="Arial" panose="020B0604020202020204" pitchFamily="34" charset="0"/>
              </a:rPr>
              <a:t>tradition </a:t>
            </a:r>
            <a:r>
              <a:rPr lang="en-US" sz="4000" dirty="0" smtClean="0">
                <a:solidFill>
                  <a:srgbClr val="0070C0"/>
                </a:solidFill>
                <a:latin typeface="Arial" panose="020B0604020202020204" pitchFamily="34" charset="0"/>
                <a:cs typeface="Arial" panose="020B0604020202020204" pitchFamily="34" charset="0"/>
              </a:rPr>
              <a:t>in involving </a:t>
            </a:r>
            <a:r>
              <a:rPr lang="en-US" sz="4000" dirty="0">
                <a:solidFill>
                  <a:srgbClr val="0070C0"/>
                </a:solidFill>
                <a:latin typeface="Arial" panose="020B0604020202020204" pitchFamily="34" charset="0"/>
                <a:cs typeface="Arial" panose="020B0604020202020204" pitchFamily="34" charset="0"/>
              </a:rPr>
              <a:t>students from all diverse </a:t>
            </a:r>
            <a:r>
              <a:rPr lang="en-US" sz="4000" dirty="0" smtClean="0">
                <a:solidFill>
                  <a:srgbClr val="0070C0"/>
                </a:solidFill>
                <a:latin typeface="Arial" panose="020B0604020202020204" pitchFamily="34" charset="0"/>
                <a:cs typeface="Arial" panose="020B0604020202020204" pitchFamily="34" charset="0"/>
              </a:rPr>
              <a:t>backgrounds.</a:t>
            </a:r>
          </a:p>
          <a:p>
            <a:endParaRPr lang="en-US" sz="4000" dirty="0" smtClean="0">
              <a:solidFill>
                <a:srgbClr val="0070C0"/>
              </a:solidFill>
              <a:latin typeface="Arial" panose="020B0604020202020204" pitchFamily="34" charset="0"/>
              <a:cs typeface="Arial" panose="020B0604020202020204" pitchFamily="34" charset="0"/>
            </a:endParaRPr>
          </a:p>
          <a:p>
            <a:r>
              <a:rPr lang="en-US" sz="4000" dirty="0" smtClean="0">
                <a:solidFill>
                  <a:srgbClr val="0070C0"/>
                </a:solidFill>
                <a:latin typeface="Arial" panose="020B0604020202020204" pitchFamily="34" charset="0"/>
                <a:cs typeface="Arial" panose="020B0604020202020204" pitchFamily="34" charset="0"/>
              </a:rPr>
              <a:t>It </a:t>
            </a:r>
            <a:r>
              <a:rPr lang="en-US" sz="4000" dirty="0">
                <a:solidFill>
                  <a:srgbClr val="0070C0"/>
                </a:solidFill>
                <a:latin typeface="Arial" panose="020B0604020202020204" pitchFamily="34" charset="0"/>
                <a:cs typeface="Arial" panose="020B0604020202020204" pitchFamily="34" charset="0"/>
              </a:rPr>
              <a:t>e</a:t>
            </a:r>
            <a:r>
              <a:rPr lang="en-US" sz="4000" dirty="0" smtClean="0">
                <a:solidFill>
                  <a:srgbClr val="0070C0"/>
                </a:solidFill>
                <a:latin typeface="Arial" panose="020B0604020202020204" pitchFamily="34" charset="0"/>
                <a:cs typeface="Arial" panose="020B0604020202020204" pitchFamily="34" charset="0"/>
              </a:rPr>
              <a:t>mpowers staff to become confident that their learning, teaching and assessment design are inclusive.</a:t>
            </a:r>
          </a:p>
          <a:p>
            <a:endParaRPr lang="en-US" sz="4000" dirty="0" smtClean="0">
              <a:solidFill>
                <a:srgbClr val="0070C0"/>
              </a:solidFill>
              <a:latin typeface="Arial" panose="020B0604020202020204" pitchFamily="34" charset="0"/>
              <a:cs typeface="Arial" panose="020B0604020202020204" pitchFamily="34" charset="0"/>
            </a:endParaRPr>
          </a:p>
          <a:p>
            <a:r>
              <a:rPr lang="en-US" sz="4000" dirty="0" smtClean="0">
                <a:solidFill>
                  <a:srgbClr val="0070C0"/>
                </a:solidFill>
                <a:latin typeface="Arial" panose="020B0604020202020204" pitchFamily="34" charset="0"/>
                <a:cs typeface="Arial" panose="020B0604020202020204" pitchFamily="34" charset="0"/>
              </a:rPr>
              <a:t>It improves the student experience, progression, retention and attainment.</a:t>
            </a:r>
            <a:endParaRPr lang="en-GB"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58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790" y="182880"/>
            <a:ext cx="9605010" cy="1299931"/>
          </a:xfrm>
        </p:spPr>
        <p:txBody>
          <a:bodyPr/>
          <a:lstStyle/>
          <a:p>
            <a:r>
              <a:rPr lang="en-US" b="1" dirty="0" smtClean="0"/>
              <a:t>Ways forward…</a:t>
            </a:r>
            <a:endParaRPr lang="en-US" b="1" dirty="0"/>
          </a:p>
        </p:txBody>
      </p:sp>
      <p:sp>
        <p:nvSpPr>
          <p:cNvPr id="3" name="Content Placeholder 2"/>
          <p:cNvSpPr>
            <a:spLocks noGrp="1"/>
          </p:cNvSpPr>
          <p:nvPr>
            <p:ph idx="1"/>
          </p:nvPr>
        </p:nvSpPr>
        <p:spPr>
          <a:xfrm>
            <a:off x="1497330" y="1268731"/>
            <a:ext cx="10355580" cy="5280660"/>
          </a:xfrm>
        </p:spPr>
        <p:txBody>
          <a:bodyPr>
            <a:normAutofit fontScale="92500" lnSpcReduction="10000"/>
          </a:bodyPr>
          <a:lstStyle/>
          <a:p>
            <a:r>
              <a:rPr lang="en-US" sz="3600" dirty="0" smtClean="0">
                <a:solidFill>
                  <a:srgbClr val="0070C0"/>
                </a:solidFill>
              </a:rPr>
              <a:t>To pilot THRIVE with more course design teams in  the colleges and schools</a:t>
            </a:r>
          </a:p>
          <a:p>
            <a:r>
              <a:rPr lang="en-US" sz="3600" dirty="0" smtClean="0">
                <a:solidFill>
                  <a:srgbClr val="0070C0"/>
                </a:solidFill>
              </a:rPr>
              <a:t> </a:t>
            </a:r>
          </a:p>
          <a:p>
            <a:r>
              <a:rPr lang="en-US" sz="3600" dirty="0" smtClean="0">
                <a:solidFill>
                  <a:srgbClr val="0070C0"/>
                </a:solidFill>
              </a:rPr>
              <a:t>To collate </a:t>
            </a:r>
            <a:r>
              <a:rPr lang="en-US" sz="3600" dirty="0">
                <a:solidFill>
                  <a:srgbClr val="0070C0"/>
                </a:solidFill>
              </a:rPr>
              <a:t>f</a:t>
            </a:r>
            <a:r>
              <a:rPr lang="en-US" sz="3600" dirty="0" smtClean="0">
                <a:solidFill>
                  <a:srgbClr val="0070C0"/>
                </a:solidFill>
              </a:rPr>
              <a:t>eedback from academic staff and Heads of Schools</a:t>
            </a:r>
          </a:p>
          <a:p>
            <a:endParaRPr lang="en-US" sz="3600" dirty="0" smtClean="0">
              <a:solidFill>
                <a:srgbClr val="0070C0"/>
              </a:solidFill>
            </a:endParaRPr>
          </a:p>
          <a:p>
            <a:r>
              <a:rPr lang="en-US" sz="3600" dirty="0" smtClean="0">
                <a:solidFill>
                  <a:srgbClr val="0070C0"/>
                </a:solidFill>
              </a:rPr>
              <a:t>To offer scheduled staff development sessions in 18/19</a:t>
            </a:r>
          </a:p>
          <a:p>
            <a:endParaRPr lang="en-US" sz="3600" dirty="0" smtClean="0">
              <a:solidFill>
                <a:srgbClr val="0070C0"/>
              </a:solidFill>
            </a:endParaRPr>
          </a:p>
          <a:p>
            <a:r>
              <a:rPr lang="en-US" sz="3600" dirty="0" smtClean="0">
                <a:solidFill>
                  <a:srgbClr val="0070C0"/>
                </a:solidFill>
              </a:rPr>
              <a:t>To expand the “Inclusive Assessments” aspect of the checklist</a:t>
            </a:r>
          </a:p>
        </p:txBody>
      </p:sp>
    </p:spTree>
    <p:extLst>
      <p:ext uri="{BB962C8B-B14F-4D97-AF65-F5344CB8AC3E}">
        <p14:creationId xmlns:p14="http://schemas.microsoft.com/office/powerpoint/2010/main" val="75837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17520" y="937261"/>
            <a:ext cx="6755130" cy="5040205"/>
          </a:xfrm>
          <a:prstGeom prst="rect">
            <a:avLst/>
          </a:prstGeom>
        </p:spPr>
      </p:pic>
    </p:spTree>
    <p:extLst>
      <p:ext uri="{BB962C8B-B14F-4D97-AF65-F5344CB8AC3E}">
        <p14:creationId xmlns:p14="http://schemas.microsoft.com/office/powerpoint/2010/main" val="95300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practice across other HEIs…</a:t>
            </a:r>
          </a:p>
        </p:txBody>
      </p:sp>
      <p:sp>
        <p:nvSpPr>
          <p:cNvPr id="3" name="Content Placeholder 2"/>
          <p:cNvSpPr>
            <a:spLocks noGrp="1"/>
          </p:cNvSpPr>
          <p:nvPr>
            <p:ph idx="1"/>
          </p:nvPr>
        </p:nvSpPr>
        <p:spPr>
          <a:xfrm>
            <a:off x="1378226" y="1482811"/>
            <a:ext cx="9975574" cy="4789831"/>
          </a:xfrm>
        </p:spPr>
        <p:txBody>
          <a:bodyPr>
            <a:normAutofit lnSpcReduction="10000"/>
          </a:bodyPr>
          <a:lstStyle/>
          <a:p>
            <a:pPr marL="0" indent="0">
              <a:buNone/>
            </a:pPr>
            <a:r>
              <a:rPr lang="en-GB" sz="2200" b="1" dirty="0">
                <a:solidFill>
                  <a:srgbClr val="362A7E"/>
                </a:solidFill>
                <a:latin typeface="Arial" panose="020B0604020202020204" pitchFamily="34" charset="0"/>
                <a:cs typeface="Arial" panose="020B0604020202020204" pitchFamily="34" charset="0"/>
              </a:rPr>
              <a:t>De Montfort University –Universal Design for Learning</a:t>
            </a:r>
          </a:p>
          <a:p>
            <a:pPr marL="0" indent="0">
              <a:buNone/>
            </a:pPr>
            <a:r>
              <a:rPr lang="en-GB" sz="2200" b="1" dirty="0">
                <a:solidFill>
                  <a:srgbClr val="362A7E"/>
                </a:solidFill>
                <a:latin typeface="Arial" panose="020B0604020202020204" pitchFamily="34" charset="0"/>
                <a:cs typeface="Arial" panose="020B0604020202020204" pitchFamily="34" charset="0"/>
                <a:hlinkClick r:id="rId2"/>
              </a:rPr>
              <a:t>http://www.dmu.ac.uk/dmu-students/udl/universal-design-for-learning.aspx</a:t>
            </a:r>
            <a:endParaRPr lang="en-GB" sz="2200" b="1" dirty="0">
              <a:solidFill>
                <a:srgbClr val="362A7E"/>
              </a:solidFill>
              <a:latin typeface="Arial" panose="020B0604020202020204" pitchFamily="34" charset="0"/>
              <a:cs typeface="Arial" panose="020B0604020202020204" pitchFamily="34" charset="0"/>
            </a:endParaRPr>
          </a:p>
          <a:p>
            <a:pPr marL="0" indent="0">
              <a:buNone/>
            </a:pPr>
            <a:endParaRPr lang="en-GB" sz="2200" b="1" dirty="0">
              <a:solidFill>
                <a:srgbClr val="362A7E"/>
              </a:solidFill>
              <a:latin typeface="Arial" panose="020B0604020202020204" pitchFamily="34" charset="0"/>
              <a:cs typeface="Arial" panose="020B0604020202020204" pitchFamily="34" charset="0"/>
            </a:endParaRPr>
          </a:p>
          <a:p>
            <a:pPr marL="0" indent="0">
              <a:buNone/>
            </a:pPr>
            <a:r>
              <a:rPr lang="en-GB" sz="2200" b="1" dirty="0">
                <a:solidFill>
                  <a:srgbClr val="362A7E"/>
                </a:solidFill>
                <a:latin typeface="Arial" panose="020B0604020202020204" pitchFamily="34" charset="0"/>
                <a:cs typeface="Arial" panose="020B0604020202020204" pitchFamily="34" charset="0"/>
              </a:rPr>
              <a:t>Plymouth University </a:t>
            </a:r>
          </a:p>
          <a:p>
            <a:pPr marL="0" indent="0">
              <a:buNone/>
            </a:pPr>
            <a:r>
              <a:rPr lang="en-GB" sz="2200" dirty="0">
                <a:solidFill>
                  <a:srgbClr val="362A7E"/>
                </a:solidFill>
                <a:latin typeface="Arial" panose="020B0604020202020204" pitchFamily="34" charset="0"/>
                <a:cs typeface="Arial" panose="020B0604020202020204" pitchFamily="34" charset="0"/>
                <a:hlinkClick r:id="rId3"/>
              </a:rPr>
              <a:t>https://www.plymouth.ac.uk/your-university/teaching-and-learning/inclusivity</a:t>
            </a:r>
            <a:endParaRPr lang="en-GB" sz="2200" dirty="0">
              <a:solidFill>
                <a:srgbClr val="362A7E"/>
              </a:solidFill>
              <a:latin typeface="Arial" panose="020B0604020202020204" pitchFamily="34" charset="0"/>
              <a:cs typeface="Arial" panose="020B0604020202020204" pitchFamily="34" charset="0"/>
            </a:endParaRPr>
          </a:p>
          <a:p>
            <a:pPr marL="0" indent="0">
              <a:buNone/>
            </a:pPr>
            <a:endParaRPr lang="en-GB" sz="2200" dirty="0">
              <a:solidFill>
                <a:srgbClr val="362A7E"/>
              </a:solidFill>
              <a:latin typeface="Arial" panose="020B0604020202020204" pitchFamily="34" charset="0"/>
              <a:cs typeface="Arial" panose="020B0604020202020204" pitchFamily="34" charset="0"/>
            </a:endParaRPr>
          </a:p>
          <a:p>
            <a:pPr marL="0" indent="0">
              <a:buNone/>
            </a:pPr>
            <a:r>
              <a:rPr lang="en-GB" sz="2200" b="1" dirty="0">
                <a:solidFill>
                  <a:srgbClr val="362A7E"/>
                </a:solidFill>
                <a:latin typeface="Arial" panose="020B0604020202020204" pitchFamily="34" charset="0"/>
                <a:cs typeface="Arial" panose="020B0604020202020204" pitchFamily="34" charset="0"/>
              </a:rPr>
              <a:t>Manchester Metropolitan University –Centre for Inclusive Education and Disability Studies</a:t>
            </a:r>
          </a:p>
          <a:p>
            <a:pPr marL="0" indent="0">
              <a:buNone/>
            </a:pPr>
            <a:r>
              <a:rPr lang="en-GB" sz="2200" dirty="0">
                <a:solidFill>
                  <a:srgbClr val="362A7E"/>
                </a:solidFill>
                <a:latin typeface="Arial" panose="020B0604020202020204" pitchFamily="34" charset="0"/>
                <a:cs typeface="Arial" panose="020B0604020202020204" pitchFamily="34" charset="0"/>
                <a:hlinkClick r:id="rId4"/>
              </a:rPr>
              <a:t>http://www2.mmu.ac.uk/pdei/working-together/cieds/</a:t>
            </a:r>
            <a:endParaRPr lang="en-GB" sz="2200" dirty="0">
              <a:solidFill>
                <a:srgbClr val="362A7E"/>
              </a:solidFill>
              <a:latin typeface="Arial" panose="020B0604020202020204" pitchFamily="34" charset="0"/>
              <a:cs typeface="Arial" panose="020B0604020202020204" pitchFamily="34" charset="0"/>
            </a:endParaRPr>
          </a:p>
          <a:p>
            <a:pPr marL="0" indent="0">
              <a:buNone/>
            </a:pPr>
            <a:endParaRPr lang="en-GB" sz="2200" dirty="0">
              <a:solidFill>
                <a:srgbClr val="362A7E"/>
              </a:solidFill>
              <a:latin typeface="Arial" panose="020B0604020202020204" pitchFamily="34" charset="0"/>
              <a:cs typeface="Arial" panose="020B0604020202020204" pitchFamily="34" charset="0"/>
            </a:endParaRPr>
          </a:p>
          <a:p>
            <a:pPr marL="0" indent="0">
              <a:buNone/>
            </a:pPr>
            <a:r>
              <a:rPr lang="en-GB" sz="2200" b="1" dirty="0">
                <a:solidFill>
                  <a:srgbClr val="362A7E"/>
                </a:solidFill>
                <a:latin typeface="Arial" panose="020B0604020202020204" pitchFamily="34" charset="0"/>
                <a:cs typeface="Arial" panose="020B0604020202020204" pitchFamily="34" charset="0"/>
              </a:rPr>
              <a:t>Association for Higher Education Access and Disability</a:t>
            </a:r>
          </a:p>
          <a:p>
            <a:pPr marL="0" indent="0">
              <a:buNone/>
            </a:pPr>
            <a:r>
              <a:rPr lang="en-GB" sz="2200" dirty="0">
                <a:solidFill>
                  <a:srgbClr val="362A7E"/>
                </a:solidFill>
                <a:latin typeface="Arial" panose="020B0604020202020204" pitchFamily="34" charset="0"/>
                <a:cs typeface="Arial" panose="020B0604020202020204" pitchFamily="34" charset="0"/>
                <a:hlinkClick r:id="rId5"/>
              </a:rPr>
              <a:t>https://www.ahead.ie/inclusiveteaching</a:t>
            </a:r>
            <a:endParaRPr lang="en-GB" sz="2200" dirty="0">
              <a:solidFill>
                <a:srgbClr val="362A7E"/>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99983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262257"/>
            <a:ext cx="9563100" cy="161813"/>
          </a:xfrm>
        </p:spPr>
        <p:txBody>
          <a:bodyPr>
            <a:normAutofit fontScale="90000"/>
          </a:bodyPr>
          <a:lstStyle/>
          <a:p>
            <a:endParaRPr lang="en-GB" dirty="0"/>
          </a:p>
        </p:txBody>
      </p:sp>
      <p:sp>
        <p:nvSpPr>
          <p:cNvPr id="3" name="Content Placeholder 2"/>
          <p:cNvSpPr>
            <a:spLocks noGrp="1"/>
          </p:cNvSpPr>
          <p:nvPr>
            <p:ph idx="1"/>
          </p:nvPr>
        </p:nvSpPr>
        <p:spPr>
          <a:xfrm>
            <a:off x="1790701" y="861390"/>
            <a:ext cx="10149508" cy="5844209"/>
          </a:xfrm>
        </p:spPr>
        <p:txBody>
          <a:bodyPr>
            <a:normAutofit/>
          </a:bodyPr>
          <a:lstStyle/>
          <a:p>
            <a:pPr marL="0" indent="0">
              <a:buNone/>
            </a:pPr>
            <a:r>
              <a:rPr lang="en-GB" sz="2200" b="1" dirty="0">
                <a:solidFill>
                  <a:srgbClr val="3333CC"/>
                </a:solidFill>
                <a:latin typeface="Arial" panose="020B0604020202020204" pitchFamily="34" charset="0"/>
                <a:cs typeface="Arial" panose="020B0604020202020204" pitchFamily="34" charset="0"/>
              </a:rPr>
              <a:t>King’s College London</a:t>
            </a:r>
          </a:p>
          <a:p>
            <a:pPr marL="0" indent="0">
              <a:buNone/>
            </a:pPr>
            <a:r>
              <a:rPr lang="en-GB" sz="2200" b="1" dirty="0">
                <a:solidFill>
                  <a:srgbClr val="3333CC"/>
                </a:solidFill>
                <a:latin typeface="Arial" panose="020B0604020202020204" pitchFamily="34" charset="0"/>
                <a:cs typeface="Arial" panose="020B0604020202020204" pitchFamily="34" charset="0"/>
                <a:hlinkClick r:id="rId2"/>
              </a:rPr>
              <a:t>http://www.kcl.ac.uk/study/learningteaching/kli/index.aspx</a:t>
            </a:r>
            <a:endParaRPr lang="en-GB" sz="2200" b="1" dirty="0">
              <a:solidFill>
                <a:srgbClr val="3333CC"/>
              </a:solidFill>
              <a:latin typeface="Arial" panose="020B0604020202020204" pitchFamily="34" charset="0"/>
              <a:cs typeface="Arial" panose="020B0604020202020204" pitchFamily="34" charset="0"/>
            </a:endParaRPr>
          </a:p>
          <a:p>
            <a:pPr marL="0" indent="0">
              <a:buNone/>
            </a:pPr>
            <a:endParaRPr lang="en-GB" sz="2200" b="1" dirty="0">
              <a:solidFill>
                <a:srgbClr val="3333CC"/>
              </a:solidFill>
              <a:latin typeface="Arial" panose="020B0604020202020204" pitchFamily="34" charset="0"/>
              <a:cs typeface="Arial" panose="020B0604020202020204" pitchFamily="34" charset="0"/>
            </a:endParaRPr>
          </a:p>
          <a:p>
            <a:pPr marL="0" indent="0">
              <a:buNone/>
            </a:pPr>
            <a:r>
              <a:rPr lang="en-GB" sz="2200" b="1" dirty="0">
                <a:solidFill>
                  <a:srgbClr val="3333CC"/>
                </a:solidFill>
                <a:latin typeface="Arial" panose="020B0604020202020204" pitchFamily="34" charset="0"/>
                <a:cs typeface="Arial" panose="020B0604020202020204" pitchFamily="34" charset="0"/>
              </a:rPr>
              <a:t>Trinity College Dublin –TIC project</a:t>
            </a:r>
          </a:p>
          <a:p>
            <a:pPr marL="0" indent="0">
              <a:buNone/>
            </a:pPr>
            <a:r>
              <a:rPr lang="en-GB" sz="2200" dirty="0">
                <a:solidFill>
                  <a:srgbClr val="171167"/>
                </a:solidFill>
                <a:hlinkClick r:id="rId3"/>
              </a:rPr>
              <a:t>https://www.tcd.ie/CAPSL/TIC/</a:t>
            </a:r>
            <a:endParaRPr lang="en-GB" sz="2200" dirty="0">
              <a:solidFill>
                <a:srgbClr val="171167"/>
              </a:solidFill>
            </a:endParaRPr>
          </a:p>
          <a:p>
            <a:pPr marL="0" indent="0">
              <a:buNone/>
            </a:pPr>
            <a:r>
              <a:rPr lang="en-GB" sz="2200" b="1" dirty="0">
                <a:solidFill>
                  <a:srgbClr val="3333CC"/>
                </a:solidFill>
                <a:latin typeface="Arial" panose="020B0604020202020204" pitchFamily="34" charset="0"/>
                <a:cs typeface="Arial" panose="020B0604020202020204" pitchFamily="34" charset="0"/>
              </a:rPr>
              <a:t>Inclusive Education Tool Kit</a:t>
            </a:r>
          </a:p>
          <a:p>
            <a:pPr marL="0" indent="0">
              <a:buNone/>
            </a:pPr>
            <a:r>
              <a:rPr lang="en-IE" sz="2200" u="sng" dirty="0">
                <a:latin typeface="Arial" panose="020B0604020202020204" pitchFamily="34" charset="0"/>
                <a:cs typeface="Arial" panose="020B0604020202020204" pitchFamily="34" charset="0"/>
                <a:hlinkClick r:id="rId4"/>
              </a:rPr>
              <a:t>http://www.tictool.ie</a:t>
            </a:r>
            <a:endParaRPr lang="en-GB" sz="2200" dirty="0">
              <a:solidFill>
                <a:srgbClr val="171167"/>
              </a:solidFill>
            </a:endParaRPr>
          </a:p>
          <a:p>
            <a:pPr marL="0" indent="0">
              <a:buNone/>
            </a:pPr>
            <a:r>
              <a:rPr lang="en-GB" sz="2200" b="1" dirty="0"/>
              <a:t>‘The Dynamic Curriculum: Shared Experiences of On-going Curricular Change in Higher Education’, which includes a chapter on the Trinity Inclusive Curriculum (TIC) strategy.</a:t>
            </a:r>
          </a:p>
          <a:p>
            <a:pPr marL="0" indent="0">
              <a:buNone/>
            </a:pPr>
            <a:r>
              <a:rPr lang="en-GB" sz="2200" dirty="0">
                <a:hlinkClick r:id="rId5"/>
              </a:rPr>
              <a:t>https://www.tcd.ie/CAPSL/TIC/assets/pdf/Dynamic_Curriculum_shared_experiences_of.pdf</a:t>
            </a:r>
            <a:endParaRPr lang="en-GB" sz="2200" dirty="0"/>
          </a:p>
          <a:p>
            <a:endParaRPr lang="en-GB" dirty="0"/>
          </a:p>
        </p:txBody>
      </p:sp>
    </p:spTree>
    <p:extLst>
      <p:ext uri="{BB962C8B-B14F-4D97-AF65-F5344CB8AC3E}">
        <p14:creationId xmlns:p14="http://schemas.microsoft.com/office/powerpoint/2010/main" val="27916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362A7E"/>
                </a:solidFill>
                <a:latin typeface="Arial" panose="020B0604020202020204" pitchFamily="34" charset="0"/>
                <a:cs typeface="Arial" panose="020B0604020202020204" pitchFamily="34" charset="0"/>
              </a:rPr>
              <a:t>References:</a:t>
            </a:r>
            <a:endParaRPr lang="en-GB" dirty="0"/>
          </a:p>
        </p:txBody>
      </p:sp>
      <p:sp>
        <p:nvSpPr>
          <p:cNvPr id="3" name="Content Placeholder 2"/>
          <p:cNvSpPr>
            <a:spLocks noGrp="1"/>
          </p:cNvSpPr>
          <p:nvPr>
            <p:ph idx="1"/>
          </p:nvPr>
        </p:nvSpPr>
        <p:spPr>
          <a:xfrm>
            <a:off x="1562100" y="1245704"/>
            <a:ext cx="10457622" cy="5433392"/>
          </a:xfrm>
        </p:spPr>
        <p:txBody>
          <a:bodyPr>
            <a:normAutofit fontScale="62500" lnSpcReduction="20000"/>
          </a:bodyPr>
          <a:lstStyle/>
          <a:p>
            <a:pPr marL="0" indent="0">
              <a:buNone/>
            </a:pPr>
            <a:r>
              <a:rPr lang="en-GB" sz="3200" dirty="0">
                <a:solidFill>
                  <a:srgbClr val="002060"/>
                </a:solidFill>
                <a:latin typeface="Calibri" panose="020F0502020204030204" pitchFamily="34" charset="0"/>
              </a:rPr>
              <a:t>Brown, S. and Glasner, A. (2003). Assessment Matters in Higher Education: Choosing and Using Diverse Approaches. Third edition. Buckingham: Society for Research into Higher Education and Open University Press.</a:t>
            </a:r>
          </a:p>
          <a:p>
            <a:pPr marL="0" indent="0">
              <a:buNone/>
            </a:pPr>
            <a:endParaRPr lang="en-GB" sz="3200" dirty="0">
              <a:solidFill>
                <a:srgbClr val="002060"/>
              </a:solidFill>
              <a:latin typeface="Calibri" panose="020F0502020204030204" pitchFamily="34" charset="0"/>
            </a:endParaRPr>
          </a:p>
          <a:p>
            <a:pPr marL="0" indent="0">
              <a:buNone/>
            </a:pPr>
            <a:r>
              <a:rPr lang="en-GB" sz="3200" dirty="0">
                <a:solidFill>
                  <a:srgbClr val="002060"/>
                </a:solidFill>
                <a:latin typeface="Calibri" panose="020F0502020204030204" pitchFamily="34" charset="0"/>
              </a:rPr>
              <a:t>Craddock, D. &amp; Mathias,B, H. (2009). Assessment options in higher education. Assessment &amp; Evaluation in Higher Education, 34 (2), 127-140.</a:t>
            </a:r>
          </a:p>
          <a:p>
            <a:pPr marL="0" indent="0">
              <a:buNone/>
            </a:pPr>
            <a:endParaRPr lang="en-GB" sz="3200" dirty="0">
              <a:solidFill>
                <a:srgbClr val="002060"/>
              </a:solidFill>
              <a:latin typeface="Calibri" panose="020F0502020204030204" pitchFamily="34" charset="0"/>
            </a:endParaRPr>
          </a:p>
          <a:p>
            <a:pPr marL="0" indent="0">
              <a:buNone/>
            </a:pPr>
            <a:r>
              <a:rPr lang="en-GB" sz="3200" dirty="0">
                <a:solidFill>
                  <a:srgbClr val="002060"/>
                </a:solidFill>
                <a:latin typeface="Calibri" panose="020F0502020204030204" pitchFamily="34" charset="0"/>
              </a:rPr>
              <a:t>Francis, R. A. (2008). An investigation into the receptivity of undergraduate students to assessment empowerment.  Assessment &amp; Evaluation in Higher Education 33 (5), 547-557.</a:t>
            </a:r>
          </a:p>
          <a:p>
            <a:pPr marL="0" indent="0">
              <a:buNone/>
            </a:pPr>
            <a:endParaRPr lang="en-GB" sz="3200" dirty="0">
              <a:solidFill>
                <a:srgbClr val="002060"/>
              </a:solidFill>
              <a:latin typeface="Calibri" panose="020F0502020204030204" pitchFamily="34" charset="0"/>
            </a:endParaRPr>
          </a:p>
          <a:p>
            <a:pPr marL="0" indent="0">
              <a:buNone/>
            </a:pPr>
            <a:r>
              <a:rPr lang="en-GB" dirty="0">
                <a:solidFill>
                  <a:srgbClr val="002060"/>
                </a:solidFill>
              </a:rPr>
              <a:t>Mahony, J., Thomas, L. and Payens, J. (eds) (2013) Building inclusivity: engagement, community and belonging in the classroom – interviews with Rowena Arshad, Vicky Gunn, Ann-Marie Houghton and Bob Matthew.</a:t>
            </a:r>
            <a:br>
              <a:rPr lang="en-GB" dirty="0">
                <a:solidFill>
                  <a:srgbClr val="002060"/>
                </a:solidFill>
              </a:rPr>
            </a:br>
            <a:r>
              <a:rPr lang="en-GB" u="sng" dirty="0">
                <a:hlinkClick r:id="rId2"/>
              </a:rPr>
              <a:t>https://www.heacademy.ac.uk/sites/default/files/building_inclusivity_introduction_8.pdf</a:t>
            </a:r>
            <a:endParaRPr lang="en-GB" u="sng" dirty="0"/>
          </a:p>
          <a:p>
            <a:pPr marL="0" indent="0">
              <a:buNone/>
            </a:pPr>
            <a:endParaRPr lang="en-GB" sz="3200" dirty="0">
              <a:solidFill>
                <a:srgbClr val="002060"/>
              </a:solidFill>
              <a:latin typeface="Calibri" panose="020F0502020204030204" pitchFamily="34" charset="0"/>
            </a:endParaRPr>
          </a:p>
          <a:p>
            <a:pPr marL="0" indent="0">
              <a:buNone/>
            </a:pPr>
            <a:r>
              <a:rPr lang="en-GB" dirty="0">
                <a:solidFill>
                  <a:srgbClr val="362A7E"/>
                </a:solidFill>
                <a:latin typeface="Calibri" panose="020F0502020204030204" pitchFamily="34" charset="0"/>
                <a:cs typeface="Arial" panose="020B0604020202020204" pitchFamily="34" charset="0"/>
              </a:rPr>
              <a:t>Ward, C. (2009) DIY Toolkit for Alternative &amp; Inclusive Assessment Practice Centre for Academic Development and Quality, Nottingham Trent University.</a:t>
            </a:r>
          </a:p>
          <a:p>
            <a:pPr marL="0" indent="0">
              <a:buNone/>
            </a:pPr>
            <a:endParaRPr lang="en-GB" dirty="0">
              <a:solidFill>
                <a:srgbClr val="362A7E"/>
              </a:solidFill>
              <a:latin typeface="Calibri" panose="020F0502020204030204" pitchFamily="34" charset="0"/>
              <a:cs typeface="Arial" panose="020B0604020202020204" pitchFamily="34" charset="0"/>
            </a:endParaRPr>
          </a:p>
          <a:p>
            <a:pPr marL="0" indent="0">
              <a:buNone/>
            </a:pPr>
            <a:r>
              <a:rPr lang="en-GB" dirty="0">
                <a:solidFill>
                  <a:srgbClr val="002060"/>
                </a:solidFill>
                <a:latin typeface="Calibri" panose="020F0502020204030204" pitchFamily="34" charset="0"/>
              </a:rPr>
              <a:t>Waterfield, J. &amp; West, B. (2006). Inclusive assessment in higher education: a resource for change. University of Plymouth: Plymouth.</a:t>
            </a:r>
          </a:p>
          <a:p>
            <a:pPr marL="0" indent="0">
              <a:buNone/>
            </a:pPr>
            <a:endParaRPr lang="en-GB" sz="2000" dirty="0">
              <a:solidFill>
                <a:srgbClr val="362A7E"/>
              </a:solidFill>
            </a:endParaRPr>
          </a:p>
          <a:p>
            <a:pPr marL="0" indent="0">
              <a:buNone/>
            </a:pPr>
            <a:endParaRPr lang="en-GB" dirty="0">
              <a:solidFill>
                <a:srgbClr val="362A7E"/>
              </a:solidFill>
              <a:latin typeface="Calibri" panose="020F0502020204030204" pitchFamily="34" charset="0"/>
            </a:endParaRPr>
          </a:p>
          <a:p>
            <a:pPr marL="0" indent="0">
              <a:buNone/>
            </a:pPr>
            <a:endParaRPr lang="en-GB" dirty="0">
              <a:solidFill>
                <a:srgbClr val="362A7E"/>
              </a:solidFill>
              <a:latin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44169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262257"/>
            <a:ext cx="9563100" cy="194943"/>
          </a:xfrm>
        </p:spPr>
        <p:txBody>
          <a:bodyPr>
            <a:normAutofit fontScale="90000"/>
          </a:bodyPr>
          <a:lstStyle/>
          <a:p>
            <a:endParaRPr lang="en-GB" dirty="0"/>
          </a:p>
        </p:txBody>
      </p:sp>
      <p:sp>
        <p:nvSpPr>
          <p:cNvPr id="3" name="Content Placeholder 2"/>
          <p:cNvSpPr>
            <a:spLocks noGrp="1"/>
          </p:cNvSpPr>
          <p:nvPr>
            <p:ph idx="1"/>
          </p:nvPr>
        </p:nvSpPr>
        <p:spPr>
          <a:xfrm>
            <a:off x="1625600" y="1130300"/>
            <a:ext cx="9728200" cy="5142342"/>
          </a:xfrm>
        </p:spPr>
        <p:txBody>
          <a:bodyPr>
            <a:normAutofit fontScale="92500" lnSpcReduction="10000"/>
          </a:bodyPr>
          <a:lstStyle/>
          <a:p>
            <a:pPr marL="0" indent="0">
              <a:buNone/>
            </a:pPr>
            <a:r>
              <a:rPr lang="en-GB" dirty="0">
                <a:solidFill>
                  <a:srgbClr val="362A7E"/>
                </a:solidFill>
                <a:latin typeface="Calibri" panose="020F0502020204030204" pitchFamily="34" charset="0"/>
                <a:cs typeface="Arial" panose="020B0604020202020204" pitchFamily="34" charset="0"/>
              </a:rPr>
              <a:t>Different ways to assess your students –University of Reading </a:t>
            </a:r>
            <a:r>
              <a:rPr lang="en-GB" u="sng" dirty="0">
                <a:latin typeface="Calibri" panose="020F0502020204030204" pitchFamily="34" charset="0"/>
                <a:hlinkClick r:id="rId2"/>
              </a:rPr>
              <a:t>https://www.reading.ac.uk/engageinassessment/different-ways-to-assess/eia-diversifying-assessment-methods.aspx</a:t>
            </a:r>
            <a:r>
              <a:rPr lang="en-GB" u="sng" dirty="0">
                <a:latin typeface="Calibri" panose="020F0502020204030204" pitchFamily="34" charset="0"/>
              </a:rPr>
              <a:t> </a:t>
            </a:r>
          </a:p>
          <a:p>
            <a:pPr marL="0" indent="0">
              <a:buNone/>
            </a:pPr>
            <a:r>
              <a:rPr lang="en-GB" dirty="0">
                <a:solidFill>
                  <a:srgbClr val="0070C0"/>
                </a:solidFill>
                <a:latin typeface="Calibri" panose="020F0502020204030204" pitchFamily="34" charset="0"/>
              </a:rPr>
              <a:t>(</a:t>
            </a:r>
            <a:r>
              <a:rPr lang="en-GB" dirty="0">
                <a:solidFill>
                  <a:srgbClr val="0070C0"/>
                </a:solidFill>
                <a:latin typeface="Calibri" panose="020F0502020204030204" pitchFamily="34" charset="0"/>
                <a:cs typeface="Arial" panose="020B0604020202020204" pitchFamily="34" charset="0"/>
              </a:rPr>
              <a:t>6</a:t>
            </a:r>
            <a:r>
              <a:rPr lang="en-GB" baseline="30000" dirty="0">
                <a:solidFill>
                  <a:srgbClr val="0070C0"/>
                </a:solidFill>
                <a:latin typeface="Calibri" panose="020F0502020204030204" pitchFamily="34" charset="0"/>
                <a:cs typeface="Arial" panose="020B0604020202020204" pitchFamily="34" charset="0"/>
              </a:rPr>
              <a:t>th</a:t>
            </a:r>
            <a:r>
              <a:rPr lang="en-GB" dirty="0">
                <a:solidFill>
                  <a:srgbClr val="0070C0"/>
                </a:solidFill>
                <a:latin typeface="Calibri" panose="020F0502020204030204" pitchFamily="34" charset="0"/>
                <a:cs typeface="Arial" panose="020B0604020202020204" pitchFamily="34" charset="0"/>
              </a:rPr>
              <a:t> Feb 2017)</a:t>
            </a:r>
          </a:p>
          <a:p>
            <a:pPr marL="0" indent="0">
              <a:buNone/>
            </a:pPr>
            <a:endParaRPr lang="en-GB" dirty="0">
              <a:solidFill>
                <a:srgbClr val="362A7E"/>
              </a:solidFill>
              <a:latin typeface="Calibri" panose="020F0502020204030204" pitchFamily="34" charset="0"/>
              <a:cs typeface="Arial" panose="020B0604020202020204" pitchFamily="34" charset="0"/>
            </a:endParaRPr>
          </a:p>
          <a:p>
            <a:pPr marL="0" indent="0">
              <a:buNone/>
            </a:pPr>
            <a:r>
              <a:rPr lang="en-GB" dirty="0">
                <a:solidFill>
                  <a:srgbClr val="362A7E"/>
                </a:solidFill>
                <a:latin typeface="Calibri" panose="020F0502020204030204" pitchFamily="34" charset="0"/>
                <a:hlinkClick r:id="rId3"/>
              </a:rPr>
              <a:t>https://www.heacademy.ac.uk/resources/detail/resources/detail/inclusion/LTsummit_Liverpool</a:t>
            </a:r>
            <a:r>
              <a:rPr lang="en-GB" dirty="0">
                <a:solidFill>
                  <a:srgbClr val="362A7E"/>
                </a:solidFill>
                <a:latin typeface="Calibri" panose="020F0502020204030204" pitchFamily="34" charset="0"/>
              </a:rPr>
              <a:t> </a:t>
            </a:r>
          </a:p>
          <a:p>
            <a:pPr marL="0" indent="0">
              <a:buNone/>
            </a:pPr>
            <a:r>
              <a:rPr lang="en-GB" dirty="0">
                <a:solidFill>
                  <a:srgbClr val="0070C0"/>
                </a:solidFill>
                <a:latin typeface="Calibri" panose="020F0502020204030204" pitchFamily="34" charset="0"/>
              </a:rPr>
              <a:t>(6</a:t>
            </a:r>
            <a:r>
              <a:rPr lang="en-GB" baseline="30000" dirty="0">
                <a:solidFill>
                  <a:srgbClr val="0070C0"/>
                </a:solidFill>
                <a:latin typeface="Calibri" panose="020F0502020204030204" pitchFamily="34" charset="0"/>
              </a:rPr>
              <a:t>th</a:t>
            </a:r>
            <a:r>
              <a:rPr lang="en-GB" dirty="0">
                <a:solidFill>
                  <a:srgbClr val="0070C0"/>
                </a:solidFill>
                <a:latin typeface="Calibri" panose="020F0502020204030204" pitchFamily="34" charset="0"/>
              </a:rPr>
              <a:t>  Feb 2017)</a:t>
            </a:r>
          </a:p>
          <a:p>
            <a:endParaRPr lang="en-GB" dirty="0"/>
          </a:p>
          <a:p>
            <a:pPr marL="0" indent="0">
              <a:buNone/>
            </a:pPr>
            <a:r>
              <a:rPr lang="en-GB" u="sng" dirty="0">
                <a:hlinkClick r:id="rId4"/>
              </a:rPr>
              <a:t>https://www.gov.uk/government/uploads/system/uploads/attachment_data/file/587221/Inclusive_Teaching_and_Learning_in_Higher_Education_as_a_route_to-excellence.pdf</a:t>
            </a:r>
            <a:r>
              <a:rPr lang="en-GB" dirty="0"/>
              <a:t> </a:t>
            </a:r>
            <a:r>
              <a:rPr lang="en-GB" dirty="0">
                <a:solidFill>
                  <a:srgbClr val="0070C0"/>
                </a:solidFill>
              </a:rPr>
              <a:t>(6th Feb 2017)</a:t>
            </a:r>
          </a:p>
          <a:p>
            <a:r>
              <a:rPr lang="en-GB" dirty="0"/>
              <a:t> </a:t>
            </a:r>
          </a:p>
          <a:p>
            <a:pPr marL="0" indent="0">
              <a:buNone/>
            </a:pPr>
            <a:endParaRPr lang="en-GB" dirty="0"/>
          </a:p>
        </p:txBody>
      </p:sp>
    </p:spTree>
    <p:extLst>
      <p:ext uri="{BB962C8B-B14F-4D97-AF65-F5344CB8AC3E}">
        <p14:creationId xmlns:p14="http://schemas.microsoft.com/office/powerpoint/2010/main" val="43504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C0B94-F228-4233-96AF-2511B621EF69}"/>
              </a:ext>
            </a:extLst>
          </p:cNvPr>
          <p:cNvSpPr>
            <a:spLocks noGrp="1"/>
          </p:cNvSpPr>
          <p:nvPr>
            <p:ph type="title"/>
          </p:nvPr>
        </p:nvSpPr>
        <p:spPr>
          <a:xfrm>
            <a:off x="1790700" y="262257"/>
            <a:ext cx="9563100" cy="599134"/>
          </a:xfrm>
        </p:spPr>
        <p:txBody>
          <a:bodyPr>
            <a:normAutofit fontScale="90000"/>
          </a:bodyPr>
          <a:lstStyle/>
          <a:p>
            <a:r>
              <a:rPr lang="en-GB" b="1" dirty="0">
                <a:solidFill>
                  <a:srgbClr val="0070C0"/>
                </a:solidFill>
                <a:latin typeface="Arial" panose="020B0604020202020204" pitchFamily="34" charset="0"/>
                <a:cs typeface="Arial" panose="020B0604020202020204" pitchFamily="34" charset="0"/>
              </a:rPr>
              <a:t>Why Inclusive?</a:t>
            </a:r>
          </a:p>
        </p:txBody>
      </p:sp>
      <p:sp>
        <p:nvSpPr>
          <p:cNvPr id="3" name="Content Placeholder 2">
            <a:extLst>
              <a:ext uri="{FF2B5EF4-FFF2-40B4-BE49-F238E27FC236}">
                <a16:creationId xmlns:a16="http://schemas.microsoft.com/office/drawing/2014/main" id="{AA94D720-E9D8-4705-8F68-303339918BA4}"/>
              </a:ext>
            </a:extLst>
          </p:cNvPr>
          <p:cNvSpPr>
            <a:spLocks noGrp="1"/>
          </p:cNvSpPr>
          <p:nvPr>
            <p:ph idx="1"/>
          </p:nvPr>
        </p:nvSpPr>
        <p:spPr>
          <a:xfrm>
            <a:off x="1563756" y="1166191"/>
            <a:ext cx="10455966" cy="5106451"/>
          </a:xfrm>
        </p:spPr>
        <p:txBody>
          <a:bodyPr>
            <a:normAutofit/>
          </a:bodyPr>
          <a:lstStyle/>
          <a:p>
            <a:pPr>
              <a:lnSpc>
                <a:spcPct val="150000"/>
              </a:lnSpc>
            </a:pPr>
            <a:r>
              <a:rPr lang="en-US" sz="3600" dirty="0">
                <a:solidFill>
                  <a:srgbClr val="0070C0"/>
                </a:solidFill>
                <a:latin typeface="Arial" panose="020B0604020202020204" pitchFamily="34" charset="0"/>
                <a:cs typeface="Arial" panose="020B0604020202020204" pitchFamily="34" charset="0"/>
              </a:rPr>
              <a:t>Inclusive Course Design gives all </a:t>
            </a:r>
            <a:r>
              <a:rPr lang="en-US" sz="3600" dirty="0" smtClean="0">
                <a:solidFill>
                  <a:srgbClr val="0070C0"/>
                </a:solidFill>
                <a:latin typeface="Arial" panose="020B0604020202020204" pitchFamily="34" charset="0"/>
                <a:cs typeface="Arial" panose="020B0604020202020204" pitchFamily="34" charset="0"/>
              </a:rPr>
              <a:t>individuals </a:t>
            </a:r>
            <a:r>
              <a:rPr lang="en-US" sz="3600" dirty="0">
                <a:solidFill>
                  <a:srgbClr val="0070C0"/>
                </a:solidFill>
                <a:latin typeface="Arial" panose="020B0604020202020204" pitchFamily="34" charset="0"/>
                <a:cs typeface="Arial" panose="020B0604020202020204" pitchFamily="34" charset="0"/>
              </a:rPr>
              <a:t>opportunities to learn. It is a pedagogical tool for developing Learning, Teaching and Assessment methods  and materials that work for everyone.  It is </a:t>
            </a:r>
            <a:r>
              <a:rPr lang="en-US" sz="3600" dirty="0" smtClean="0">
                <a:solidFill>
                  <a:srgbClr val="0070C0"/>
                </a:solidFill>
                <a:latin typeface="Arial" panose="020B0604020202020204" pitchFamily="34" charset="0"/>
                <a:cs typeface="Arial" panose="020B0604020202020204" pitchFamily="34" charset="0"/>
              </a:rPr>
              <a:t>a </a:t>
            </a:r>
            <a:r>
              <a:rPr lang="en-US" sz="3600" dirty="0">
                <a:solidFill>
                  <a:srgbClr val="0070C0"/>
                </a:solidFill>
                <a:latin typeface="Arial" panose="020B0604020202020204" pitchFamily="34" charset="0"/>
                <a:cs typeface="Arial" panose="020B0604020202020204" pitchFamily="34" charset="0"/>
              </a:rPr>
              <a:t>set of flexible approaches that is customized and adjusted to </a:t>
            </a:r>
            <a:r>
              <a:rPr lang="en-US" sz="3600" dirty="0" smtClean="0">
                <a:solidFill>
                  <a:srgbClr val="0070C0"/>
                </a:solidFill>
                <a:latin typeface="Arial" panose="020B0604020202020204" pitchFamily="34" charset="0"/>
                <a:cs typeface="Arial" panose="020B0604020202020204" pitchFamily="34" charset="0"/>
              </a:rPr>
              <a:t>individual </a:t>
            </a:r>
            <a:r>
              <a:rPr lang="en-US" sz="3600" dirty="0">
                <a:solidFill>
                  <a:srgbClr val="0070C0"/>
                </a:solidFill>
                <a:latin typeface="Arial" panose="020B0604020202020204" pitchFamily="34" charset="0"/>
                <a:cs typeface="Arial" panose="020B0604020202020204" pitchFamily="34" charset="0"/>
              </a:rPr>
              <a:t>needs.  </a:t>
            </a:r>
            <a:endParaRPr lang="en-GB" sz="3600" dirty="0">
              <a:solidFill>
                <a:srgbClr val="0070C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48415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9" y="75221"/>
            <a:ext cx="10345711" cy="267679"/>
          </a:xfrm>
        </p:spPr>
        <p:txBody>
          <a:bodyPr>
            <a:normAutofit fontScale="90000"/>
          </a:bodyPr>
          <a:lstStyle/>
          <a:p>
            <a:endParaRPr lang="en-GB" b="1" dirty="0"/>
          </a:p>
        </p:txBody>
      </p:sp>
      <p:sp>
        <p:nvSpPr>
          <p:cNvPr id="3" name="Content Placeholder 2"/>
          <p:cNvSpPr>
            <a:spLocks noGrp="1"/>
          </p:cNvSpPr>
          <p:nvPr>
            <p:ph idx="1"/>
          </p:nvPr>
        </p:nvSpPr>
        <p:spPr>
          <a:xfrm>
            <a:off x="1211580" y="1040130"/>
            <a:ext cx="10980420" cy="5817871"/>
          </a:xfrm>
        </p:spPr>
        <p:txBody>
          <a:bodyPr>
            <a:normAutofit/>
          </a:bodyPr>
          <a:lstStyle/>
          <a:p>
            <a:endParaRPr lang="en-GB" sz="3200" dirty="0" smtClean="0">
              <a:solidFill>
                <a:srgbClr val="0070C0"/>
              </a:solidFill>
            </a:endParaRPr>
          </a:p>
          <a:p>
            <a:r>
              <a:rPr lang="en-GB" sz="4400" dirty="0" smtClean="0">
                <a:solidFill>
                  <a:srgbClr val="0070C0"/>
                </a:solidFill>
              </a:rPr>
              <a:t>Inclusive learning, teaching and assessment extends beyond disability and encompasses our </a:t>
            </a:r>
            <a:r>
              <a:rPr lang="en-GB" sz="4400" dirty="0" smtClean="0">
                <a:solidFill>
                  <a:srgbClr val="0070C0"/>
                </a:solidFill>
                <a:cs typeface="Arial" panose="020B0604020202020204" pitchFamily="34" charset="0"/>
              </a:rPr>
              <a:t>diverse </a:t>
            </a:r>
            <a:r>
              <a:rPr lang="en-GB" sz="4400" dirty="0">
                <a:solidFill>
                  <a:srgbClr val="0070C0"/>
                </a:solidFill>
                <a:cs typeface="Arial" panose="020B0604020202020204" pitchFamily="34" charset="0"/>
              </a:rPr>
              <a:t>student body: international students, mature students, </a:t>
            </a:r>
            <a:r>
              <a:rPr lang="en-GB" sz="4400" dirty="0" smtClean="0">
                <a:solidFill>
                  <a:srgbClr val="0070C0"/>
                </a:solidFill>
                <a:cs typeface="Arial" panose="020B0604020202020204" pitchFamily="34" charset="0"/>
              </a:rPr>
              <a:t>students from different faith backgrounds, LGBT</a:t>
            </a:r>
            <a:r>
              <a:rPr lang="en-GB" sz="4400" dirty="0">
                <a:solidFill>
                  <a:srgbClr val="0070C0"/>
                </a:solidFill>
                <a:cs typeface="Arial" panose="020B0604020202020204" pitchFamily="34" charset="0"/>
              </a:rPr>
              <a:t>, </a:t>
            </a:r>
            <a:r>
              <a:rPr lang="en-GB" sz="4400" dirty="0" smtClean="0">
                <a:solidFill>
                  <a:srgbClr val="0070C0"/>
                </a:solidFill>
                <a:cs typeface="Arial" panose="020B0604020202020204" pitchFamily="34" charset="0"/>
              </a:rPr>
              <a:t>BAME, as </a:t>
            </a:r>
            <a:r>
              <a:rPr lang="en-GB" sz="4400" dirty="0">
                <a:solidFill>
                  <a:srgbClr val="0070C0"/>
                </a:solidFill>
                <a:cs typeface="Arial" panose="020B0604020202020204" pitchFamily="34" charset="0"/>
              </a:rPr>
              <a:t>well as students from low socio-economic </a:t>
            </a:r>
            <a:r>
              <a:rPr lang="en-GB" sz="4400" dirty="0" smtClean="0">
                <a:solidFill>
                  <a:srgbClr val="0070C0"/>
                </a:solidFill>
                <a:cs typeface="Arial" panose="020B0604020202020204" pitchFamily="34" charset="0"/>
              </a:rPr>
              <a:t>background.</a:t>
            </a:r>
          </a:p>
          <a:p>
            <a:pPr marL="0" indent="0">
              <a:buNone/>
            </a:pPr>
            <a:endParaRPr lang="en-GB" sz="3200" dirty="0" smtClean="0">
              <a:solidFill>
                <a:srgbClr val="0070C0"/>
              </a:solidFill>
            </a:endParaRPr>
          </a:p>
        </p:txBody>
      </p:sp>
    </p:spTree>
    <p:extLst>
      <p:ext uri="{BB962C8B-B14F-4D97-AF65-F5344CB8AC3E}">
        <p14:creationId xmlns:p14="http://schemas.microsoft.com/office/powerpoint/2010/main" val="410416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0700" y="262257"/>
            <a:ext cx="9563100" cy="743583"/>
          </a:xfrm>
        </p:spPr>
        <p:txBody>
          <a:bodyPr>
            <a:normAutofit fontScale="90000"/>
          </a:bodyPr>
          <a:lstStyle/>
          <a:p>
            <a:r>
              <a:rPr lang="en-US" b="1" dirty="0" smtClean="0">
                <a:latin typeface="Arial" charset="0"/>
                <a:ea typeface="Arial" charset="0"/>
                <a:cs typeface="Arial" charset="0"/>
              </a:rPr>
              <a:t>TRADITIONAL  </a:t>
            </a:r>
            <a:endParaRPr lang="en-US" b="1" dirty="0">
              <a:latin typeface="Arial" charset="0"/>
              <a:ea typeface="Arial" charset="0"/>
              <a:cs typeface="Arial" charset="0"/>
            </a:endParaRPr>
          </a:p>
        </p:txBody>
      </p:sp>
      <p:sp>
        <p:nvSpPr>
          <p:cNvPr id="10" name="Content Placeholder 9"/>
          <p:cNvSpPr>
            <a:spLocks noGrp="1"/>
          </p:cNvSpPr>
          <p:nvPr>
            <p:ph sz="half" idx="1"/>
          </p:nvPr>
        </p:nvSpPr>
        <p:spPr>
          <a:xfrm>
            <a:off x="1790700" y="1097280"/>
            <a:ext cx="4754880" cy="5532120"/>
          </a:xfrm>
        </p:spPr>
        <p:txBody>
          <a:bodyPr/>
          <a:lstStyle/>
          <a:p>
            <a:r>
              <a:rPr lang="en-US" dirty="0" smtClean="0">
                <a:solidFill>
                  <a:srgbClr val="0070C0"/>
                </a:solidFill>
                <a:latin typeface="Arial" charset="0"/>
                <a:ea typeface="Arial" charset="0"/>
                <a:cs typeface="Arial" charset="0"/>
              </a:rPr>
              <a:t>Primary focus - teaching subject matter; lessons designed with the </a:t>
            </a:r>
            <a:r>
              <a:rPr lang="en-US" b="1" dirty="0" smtClean="0">
                <a:solidFill>
                  <a:srgbClr val="0070C0"/>
                </a:solidFill>
                <a:latin typeface="Arial" charset="0"/>
                <a:ea typeface="Arial" charset="0"/>
                <a:cs typeface="Arial" charset="0"/>
              </a:rPr>
              <a:t>“typical student”</a:t>
            </a:r>
            <a:r>
              <a:rPr lang="en-US" dirty="0" smtClean="0">
                <a:solidFill>
                  <a:srgbClr val="0070C0"/>
                </a:solidFill>
                <a:latin typeface="Arial" charset="0"/>
                <a:ea typeface="Arial" charset="0"/>
                <a:cs typeface="Arial" charset="0"/>
              </a:rPr>
              <a:t> in mind.</a:t>
            </a:r>
          </a:p>
          <a:p>
            <a:endParaRPr lang="en-US" dirty="0">
              <a:solidFill>
                <a:srgbClr val="0070C0"/>
              </a:solidFill>
              <a:latin typeface="Arial" charset="0"/>
              <a:ea typeface="Arial" charset="0"/>
              <a:cs typeface="Arial" charset="0"/>
            </a:endParaRPr>
          </a:p>
          <a:p>
            <a:r>
              <a:rPr lang="en-US" dirty="0" smtClean="0">
                <a:solidFill>
                  <a:srgbClr val="0070C0"/>
                </a:solidFill>
                <a:latin typeface="Arial" charset="0"/>
                <a:ea typeface="Arial" charset="0"/>
                <a:cs typeface="Arial" charset="0"/>
              </a:rPr>
              <a:t>Material presented in one way for all students.</a:t>
            </a:r>
          </a:p>
          <a:p>
            <a:endParaRPr lang="en-US" dirty="0">
              <a:solidFill>
                <a:srgbClr val="0070C0"/>
              </a:solidFill>
              <a:latin typeface="Arial" charset="0"/>
              <a:ea typeface="Arial" charset="0"/>
              <a:cs typeface="Arial" charset="0"/>
            </a:endParaRPr>
          </a:p>
          <a:p>
            <a:r>
              <a:rPr lang="en-US" dirty="0" smtClean="0">
                <a:solidFill>
                  <a:srgbClr val="0070C0"/>
                </a:solidFill>
                <a:latin typeface="Arial" charset="0"/>
                <a:ea typeface="Arial" charset="0"/>
                <a:cs typeface="Arial" charset="0"/>
              </a:rPr>
              <a:t>Civil War lecture is a 2 to 3 hour lecture with writing dates on the board.</a:t>
            </a:r>
            <a:endParaRPr lang="en-US" dirty="0">
              <a:solidFill>
                <a:srgbClr val="0070C0"/>
              </a:solidFill>
              <a:latin typeface="Arial" charset="0"/>
              <a:ea typeface="Arial" charset="0"/>
              <a:cs typeface="Arial" charset="0"/>
            </a:endParaRPr>
          </a:p>
        </p:txBody>
      </p:sp>
      <p:pic>
        <p:nvPicPr>
          <p:cNvPr id="12" name="Content Placeholder 11"/>
          <p:cNvPicPr>
            <a:picLocks noGrp="1" noChangeAspect="1"/>
          </p:cNvPicPr>
          <p:nvPr>
            <p:ph sz="half" idx="2"/>
          </p:nvPr>
        </p:nvPicPr>
        <p:blipFill>
          <a:blip r:embed="rId3"/>
          <a:stretch>
            <a:fillRect/>
          </a:stretch>
        </p:blipFill>
        <p:spPr>
          <a:xfrm>
            <a:off x="6867524" y="1177290"/>
            <a:ext cx="5076825" cy="4743450"/>
          </a:xfrm>
          <a:prstGeom prst="rect">
            <a:avLst/>
          </a:prstGeom>
        </p:spPr>
      </p:pic>
    </p:spTree>
    <p:extLst>
      <p:ext uri="{BB962C8B-B14F-4D97-AF65-F5344CB8AC3E}">
        <p14:creationId xmlns:p14="http://schemas.microsoft.com/office/powerpoint/2010/main" val="31465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50" y="1"/>
            <a:ext cx="9563100" cy="640080"/>
          </a:xfrm>
        </p:spPr>
        <p:txBody>
          <a:bodyPr>
            <a:noAutofit/>
          </a:bodyPr>
          <a:lstStyle/>
          <a:p>
            <a:r>
              <a:rPr lang="en-US" b="1" dirty="0" smtClean="0">
                <a:latin typeface="Arial" charset="0"/>
                <a:ea typeface="Arial" charset="0"/>
                <a:cs typeface="Arial" charset="0"/>
              </a:rPr>
              <a:t>Inclusive</a:t>
            </a:r>
            <a:endParaRPr lang="en-US" b="1" dirty="0">
              <a:latin typeface="Arial" charset="0"/>
              <a:ea typeface="Arial" charset="0"/>
              <a:cs typeface="Arial" charset="0"/>
            </a:endParaRPr>
          </a:p>
        </p:txBody>
      </p:sp>
      <p:sp>
        <p:nvSpPr>
          <p:cNvPr id="3" name="Content Placeholder 2"/>
          <p:cNvSpPr>
            <a:spLocks noGrp="1"/>
          </p:cNvSpPr>
          <p:nvPr>
            <p:ph sz="half" idx="1"/>
          </p:nvPr>
        </p:nvSpPr>
        <p:spPr>
          <a:xfrm>
            <a:off x="1043920" y="1051560"/>
            <a:ext cx="5939810" cy="5726430"/>
          </a:xfrm>
        </p:spPr>
        <p:txBody>
          <a:bodyPr>
            <a:normAutofit fontScale="92500" lnSpcReduction="20000"/>
          </a:bodyPr>
          <a:lstStyle/>
          <a:p>
            <a:r>
              <a:rPr lang="en-US" dirty="0" smtClean="0">
                <a:solidFill>
                  <a:srgbClr val="0070C0"/>
                </a:solidFill>
                <a:latin typeface="Arial" charset="0"/>
                <a:ea typeface="Arial" charset="0"/>
                <a:cs typeface="Arial" charset="0"/>
              </a:rPr>
              <a:t>Teaching focuses on </a:t>
            </a:r>
            <a:r>
              <a:rPr lang="en-US" b="1" dirty="0" smtClean="0">
                <a:solidFill>
                  <a:srgbClr val="0070C0"/>
                </a:solidFill>
                <a:latin typeface="Arial" charset="0"/>
                <a:ea typeface="Arial" charset="0"/>
                <a:cs typeface="Arial" charset="0"/>
              </a:rPr>
              <a:t>what</a:t>
            </a:r>
            <a:r>
              <a:rPr lang="en-US" dirty="0" smtClean="0">
                <a:solidFill>
                  <a:srgbClr val="0070C0"/>
                </a:solidFill>
                <a:latin typeface="Arial" charset="0"/>
                <a:ea typeface="Arial" charset="0"/>
                <a:cs typeface="Arial" charset="0"/>
              </a:rPr>
              <a:t> is taught and </a:t>
            </a:r>
            <a:r>
              <a:rPr lang="en-US" b="1" dirty="0" smtClean="0">
                <a:solidFill>
                  <a:srgbClr val="0070C0"/>
                </a:solidFill>
                <a:latin typeface="Arial" charset="0"/>
                <a:ea typeface="Arial" charset="0"/>
                <a:cs typeface="Arial" charset="0"/>
              </a:rPr>
              <a:t>how </a:t>
            </a:r>
            <a:r>
              <a:rPr lang="en-US" dirty="0" smtClean="0">
                <a:solidFill>
                  <a:srgbClr val="0070C0"/>
                </a:solidFill>
                <a:latin typeface="Arial" charset="0"/>
                <a:ea typeface="Arial" charset="0"/>
                <a:cs typeface="Arial" charset="0"/>
              </a:rPr>
              <a:t>is taught</a:t>
            </a:r>
          </a:p>
          <a:p>
            <a:endParaRPr lang="en-US" b="1" dirty="0" smtClean="0">
              <a:solidFill>
                <a:srgbClr val="0070C0"/>
              </a:solidFill>
              <a:latin typeface="Arial" charset="0"/>
              <a:ea typeface="Arial" charset="0"/>
              <a:cs typeface="Arial" charset="0"/>
            </a:endParaRPr>
          </a:p>
          <a:p>
            <a:r>
              <a:rPr lang="en-US" dirty="0" smtClean="0">
                <a:solidFill>
                  <a:srgbClr val="0070C0"/>
                </a:solidFill>
                <a:latin typeface="Arial" charset="0"/>
                <a:ea typeface="Arial" charset="0"/>
                <a:cs typeface="Arial" charset="0"/>
              </a:rPr>
              <a:t>Finding ways to teach “</a:t>
            </a:r>
            <a:r>
              <a:rPr lang="en-US" b="1" dirty="0" smtClean="0">
                <a:solidFill>
                  <a:srgbClr val="0070C0"/>
                </a:solidFill>
                <a:latin typeface="Arial" charset="0"/>
                <a:ea typeface="Arial" charset="0"/>
                <a:cs typeface="Arial" charset="0"/>
              </a:rPr>
              <a:t>many types of learners”</a:t>
            </a:r>
          </a:p>
          <a:p>
            <a:endParaRPr lang="en-US" b="1" dirty="0" smtClean="0">
              <a:solidFill>
                <a:srgbClr val="0070C0"/>
              </a:solidFill>
              <a:latin typeface="Arial" charset="0"/>
              <a:ea typeface="Arial" charset="0"/>
              <a:cs typeface="Arial" charset="0"/>
            </a:endParaRPr>
          </a:p>
          <a:p>
            <a:r>
              <a:rPr lang="en-US" dirty="0" smtClean="0">
                <a:solidFill>
                  <a:srgbClr val="0070C0"/>
                </a:solidFill>
                <a:latin typeface="Arial" charset="0"/>
                <a:ea typeface="Arial" charset="0"/>
                <a:cs typeface="Arial" charset="0"/>
              </a:rPr>
              <a:t>Lectures addressing a “</a:t>
            </a:r>
            <a:r>
              <a:rPr lang="en-US" b="1" dirty="0" smtClean="0">
                <a:solidFill>
                  <a:srgbClr val="0070C0"/>
                </a:solidFill>
                <a:latin typeface="Arial" charset="0"/>
                <a:ea typeface="Arial" charset="0"/>
                <a:cs typeface="Arial" charset="0"/>
              </a:rPr>
              <a:t>wide range of needs and strengths”</a:t>
            </a:r>
          </a:p>
          <a:p>
            <a:endParaRPr lang="en-US" b="1" dirty="0" smtClean="0">
              <a:solidFill>
                <a:srgbClr val="0070C0"/>
              </a:solidFill>
              <a:latin typeface="Arial" charset="0"/>
              <a:ea typeface="Arial" charset="0"/>
              <a:cs typeface="Arial" charset="0"/>
            </a:endParaRPr>
          </a:p>
          <a:p>
            <a:r>
              <a:rPr lang="en-US" b="1" dirty="0" smtClean="0">
                <a:solidFill>
                  <a:srgbClr val="0070C0"/>
                </a:solidFill>
                <a:latin typeface="Arial" charset="0"/>
                <a:ea typeface="Arial" charset="0"/>
                <a:cs typeface="Arial" charset="0"/>
              </a:rPr>
              <a:t>Materials used: </a:t>
            </a:r>
          </a:p>
          <a:p>
            <a:r>
              <a:rPr lang="en-US" dirty="0" smtClean="0">
                <a:solidFill>
                  <a:srgbClr val="0070C0"/>
                </a:solidFill>
                <a:latin typeface="Arial" charset="0"/>
                <a:ea typeface="Arial" charset="0"/>
                <a:cs typeface="Arial" charset="0"/>
              </a:rPr>
              <a:t>a lecture which is also recorded and uploaded on BB.</a:t>
            </a:r>
          </a:p>
          <a:p>
            <a:endParaRPr lang="en-US" dirty="0" smtClean="0">
              <a:solidFill>
                <a:srgbClr val="0070C0"/>
              </a:solidFill>
              <a:latin typeface="Arial" charset="0"/>
              <a:ea typeface="Arial" charset="0"/>
              <a:cs typeface="Arial" charset="0"/>
            </a:endParaRPr>
          </a:p>
          <a:p>
            <a:r>
              <a:rPr lang="en-US" dirty="0" smtClean="0">
                <a:solidFill>
                  <a:srgbClr val="0070C0"/>
                </a:solidFill>
                <a:latin typeface="Arial" charset="0"/>
                <a:ea typeface="Arial" charset="0"/>
                <a:cs typeface="Arial" charset="0"/>
              </a:rPr>
              <a:t>A factual video to watch; an online class forum; a podcast; a quiz; a poll; a debate etc.</a:t>
            </a:r>
            <a:endParaRPr lang="en-US" dirty="0">
              <a:solidFill>
                <a:srgbClr val="0070C0"/>
              </a:solidFill>
              <a:latin typeface="Arial" charset="0"/>
              <a:ea typeface="Arial" charset="0"/>
              <a:cs typeface="Arial" charset="0"/>
            </a:endParaRPr>
          </a:p>
        </p:txBody>
      </p:sp>
      <p:pic>
        <p:nvPicPr>
          <p:cNvPr id="5" name="Content Placeholder 4"/>
          <p:cNvPicPr>
            <a:picLocks noGrp="1" noChangeAspect="1"/>
          </p:cNvPicPr>
          <p:nvPr>
            <p:ph sz="half" idx="2"/>
          </p:nvPr>
        </p:nvPicPr>
        <p:blipFill>
          <a:blip r:embed="rId3"/>
          <a:stretch>
            <a:fillRect/>
          </a:stretch>
        </p:blipFill>
        <p:spPr>
          <a:xfrm>
            <a:off x="7223760" y="1051560"/>
            <a:ext cx="4869180" cy="5109210"/>
          </a:xfrm>
          <a:prstGeom prst="rect">
            <a:avLst/>
          </a:prstGeom>
        </p:spPr>
      </p:pic>
    </p:spTree>
    <p:extLst>
      <p:ext uri="{BB962C8B-B14F-4D97-AF65-F5344CB8AC3E}">
        <p14:creationId xmlns:p14="http://schemas.microsoft.com/office/powerpoint/2010/main" val="68722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450" y="545310"/>
            <a:ext cx="7613475" cy="5716073"/>
          </a:xfrm>
          <a:prstGeom prst="rect">
            <a:avLst/>
          </a:prstGeom>
        </p:spPr>
      </p:pic>
    </p:spTree>
    <p:extLst>
      <p:ext uri="{BB962C8B-B14F-4D97-AF65-F5344CB8AC3E}">
        <p14:creationId xmlns:p14="http://schemas.microsoft.com/office/powerpoint/2010/main" val="15208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CA86-61E2-4676-B10F-46505A134D3F}"/>
              </a:ext>
            </a:extLst>
          </p:cNvPr>
          <p:cNvSpPr>
            <a:spLocks noGrp="1"/>
          </p:cNvSpPr>
          <p:nvPr>
            <p:ph type="title"/>
          </p:nvPr>
        </p:nvSpPr>
        <p:spPr>
          <a:xfrm>
            <a:off x="1799144" y="0"/>
            <a:ext cx="9675250" cy="1519742"/>
          </a:xfrm>
        </p:spPr>
        <p:txBody>
          <a:bodyPr>
            <a:normAutofit/>
          </a:bodyPr>
          <a:lstStyle/>
          <a:p>
            <a:r>
              <a:rPr lang="en-GB" b="1" dirty="0" smtClean="0">
                <a:latin typeface="Arial" panose="020B0604020202020204" pitchFamily="34" charset="0"/>
                <a:cs typeface="Arial" panose="020B0604020202020204" pitchFamily="34" charset="0"/>
              </a:rPr>
              <a:t>THRIVE – </a:t>
            </a:r>
            <a:r>
              <a:rPr lang="en-GB" b="1" smtClean="0">
                <a:latin typeface="Arial" panose="020B0604020202020204" pitchFamily="34" charset="0"/>
                <a:cs typeface="Arial" panose="020B0604020202020204" pitchFamily="34" charset="0"/>
              </a:rPr>
              <a:t>Westminster Learning Community   </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6985725-725F-474E-9FD2-CD6599119B98}"/>
              </a:ext>
            </a:extLst>
          </p:cNvPr>
          <p:cNvSpPr>
            <a:spLocks noGrp="1"/>
          </p:cNvSpPr>
          <p:nvPr>
            <p:ph idx="1"/>
          </p:nvPr>
        </p:nvSpPr>
        <p:spPr>
          <a:xfrm>
            <a:off x="1306996" y="2067339"/>
            <a:ext cx="10385332" cy="4528333"/>
          </a:xfrm>
        </p:spPr>
        <p:txBody>
          <a:bodyPr>
            <a:normAutofit/>
          </a:bodyPr>
          <a:lstStyle/>
          <a:p>
            <a:pPr>
              <a:lnSpc>
                <a:spcPct val="150000"/>
              </a:lnSpc>
            </a:pPr>
            <a:r>
              <a:rPr lang="en-US" sz="3200" dirty="0">
                <a:solidFill>
                  <a:srgbClr val="0070C0"/>
                </a:solidFill>
                <a:latin typeface="Arial" panose="020B0604020202020204" pitchFamily="34" charset="0"/>
                <a:cs typeface="Arial" panose="020B0604020202020204" pitchFamily="34" charset="0"/>
              </a:rPr>
              <a:t>THRIVE </a:t>
            </a:r>
            <a:r>
              <a:rPr lang="en-US" sz="3200" dirty="0" smtClean="0">
                <a:solidFill>
                  <a:srgbClr val="0070C0"/>
                </a:solidFill>
                <a:latin typeface="Arial" panose="020B0604020202020204" pitchFamily="34" charset="0"/>
                <a:cs typeface="Arial" panose="020B0604020202020204" pitchFamily="34" charset="0"/>
              </a:rPr>
              <a:t>has devised, </a:t>
            </a:r>
            <a:r>
              <a:rPr lang="en-US" sz="3200" dirty="0">
                <a:solidFill>
                  <a:srgbClr val="0070C0"/>
                </a:solidFill>
                <a:latin typeface="Arial" panose="020B0604020202020204" pitchFamily="34" charset="0"/>
                <a:cs typeface="Arial" panose="020B0604020202020204" pitchFamily="34" charset="0"/>
              </a:rPr>
              <a:t>through the involvement of academic </a:t>
            </a:r>
            <a:r>
              <a:rPr lang="en-US" sz="3200" dirty="0" smtClean="0">
                <a:solidFill>
                  <a:srgbClr val="0070C0"/>
                </a:solidFill>
                <a:latin typeface="Arial" panose="020B0604020202020204" pitchFamily="34" charset="0"/>
                <a:cs typeface="Arial" panose="020B0604020202020204" pitchFamily="34" charset="0"/>
              </a:rPr>
              <a:t>staff a self- </a:t>
            </a:r>
            <a:r>
              <a:rPr lang="en-US" sz="3200" dirty="0">
                <a:solidFill>
                  <a:srgbClr val="0070C0"/>
                </a:solidFill>
                <a:latin typeface="Arial" panose="020B0604020202020204" pitchFamily="34" charset="0"/>
                <a:cs typeface="Arial" panose="020B0604020202020204" pitchFamily="34" charset="0"/>
              </a:rPr>
              <a:t>assessment tool (</a:t>
            </a:r>
            <a:r>
              <a:rPr lang="en-US" sz="3200" b="1" i="1" dirty="0" err="1" smtClean="0">
                <a:solidFill>
                  <a:srgbClr val="0070C0"/>
                </a:solidFill>
                <a:latin typeface="Arial" panose="020B0604020202020204" pitchFamily="34" charset="0"/>
                <a:cs typeface="Arial" panose="020B0604020202020204" pitchFamily="34" charset="0"/>
              </a:rPr>
              <a:t>i</a:t>
            </a:r>
            <a:r>
              <a:rPr lang="en-US" sz="3200" b="1" dirty="0" smtClean="0">
                <a:solidFill>
                  <a:srgbClr val="0070C0"/>
                </a:solidFill>
                <a:latin typeface="Arial" panose="020B0604020202020204" pitchFamily="34" charset="0"/>
                <a:cs typeface="Arial" panose="020B0604020202020204" pitchFamily="34" charset="0"/>
              </a:rPr>
              <a:t>-THRIVE</a:t>
            </a:r>
            <a:r>
              <a:rPr lang="en-US" sz="3200" b="1" dirty="0">
                <a:solidFill>
                  <a:srgbClr val="0070C0"/>
                </a:solidFill>
                <a:latin typeface="Arial" panose="020B0604020202020204" pitchFamily="34" charset="0"/>
                <a:cs typeface="Arial" panose="020B0604020202020204" pitchFamily="34" charset="0"/>
              </a:rPr>
              <a:t>)</a:t>
            </a:r>
            <a:r>
              <a:rPr lang="en-US" sz="3200" dirty="0">
                <a:solidFill>
                  <a:srgbClr val="0070C0"/>
                </a:solidFill>
                <a:latin typeface="Arial" panose="020B0604020202020204" pitchFamily="34" charset="0"/>
                <a:cs typeface="Arial" panose="020B0604020202020204" pitchFamily="34" charset="0"/>
              </a:rPr>
              <a:t> which </a:t>
            </a:r>
            <a:r>
              <a:rPr lang="en-US" sz="3200" dirty="0" smtClean="0">
                <a:solidFill>
                  <a:srgbClr val="0070C0"/>
                </a:solidFill>
                <a:latin typeface="Arial" panose="020B0604020202020204" pitchFamily="34" charset="0"/>
                <a:cs typeface="Arial" panose="020B0604020202020204" pitchFamily="34" charset="0"/>
              </a:rPr>
              <a:t>helps Course and Module </a:t>
            </a:r>
            <a:r>
              <a:rPr lang="en-US" sz="3200" dirty="0">
                <a:solidFill>
                  <a:srgbClr val="0070C0"/>
                </a:solidFill>
                <a:latin typeface="Arial" panose="020B0604020202020204" pitchFamily="34" charset="0"/>
                <a:cs typeface="Arial" panose="020B0604020202020204" pitchFamily="34" charset="0"/>
              </a:rPr>
              <a:t>Leaders assess and improve the level of inclusivity of every aspect of their </a:t>
            </a:r>
            <a:r>
              <a:rPr lang="en-US" sz="3200" dirty="0" smtClean="0">
                <a:solidFill>
                  <a:srgbClr val="0070C0"/>
                </a:solidFill>
                <a:latin typeface="Arial" panose="020B0604020202020204" pitchFamily="34" charset="0"/>
                <a:cs typeface="Arial" panose="020B0604020202020204" pitchFamily="34" charset="0"/>
              </a:rPr>
              <a:t>course (resources, learning and teaching and assessment). </a:t>
            </a:r>
            <a:endParaRPr lang="en-GB" sz="3200" dirty="0">
              <a:solidFill>
                <a:srgbClr val="0070C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38121DF-1642-42B8-B69A-53769EBFE1AB}"/>
              </a:ext>
            </a:extLst>
          </p:cNvPr>
          <p:cNvPicPr>
            <a:picLocks noChangeAspect="1"/>
          </p:cNvPicPr>
          <p:nvPr/>
        </p:nvPicPr>
        <p:blipFill>
          <a:blip r:embed="rId3"/>
          <a:stretch>
            <a:fillRect/>
          </a:stretch>
        </p:blipFill>
        <p:spPr>
          <a:xfrm>
            <a:off x="9578341" y="788670"/>
            <a:ext cx="2613660" cy="1597157"/>
          </a:xfrm>
          <a:prstGeom prst="rect">
            <a:avLst/>
          </a:prstGeom>
        </p:spPr>
      </p:pic>
    </p:spTree>
    <p:extLst>
      <p:ext uri="{BB962C8B-B14F-4D97-AF65-F5344CB8AC3E}">
        <p14:creationId xmlns:p14="http://schemas.microsoft.com/office/powerpoint/2010/main" val="362064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940" y="0"/>
            <a:ext cx="10298430" cy="1394460"/>
          </a:xfrm>
        </p:spPr>
        <p:txBody>
          <a:bodyPr>
            <a:normAutofit fontScale="90000"/>
          </a:bodyPr>
          <a:lstStyle/>
          <a:p>
            <a:r>
              <a:rPr lang="en-US" b="1" dirty="0" smtClean="0"/>
              <a:t>Successful pilot </a:t>
            </a:r>
            <a:r>
              <a:rPr lang="mr-IN" b="1" dirty="0" smtClean="0"/>
              <a:t>–</a:t>
            </a:r>
            <a:r>
              <a:rPr lang="en-US" b="1" dirty="0" smtClean="0"/>
              <a:t> two newly validated MSc courses at WBS</a:t>
            </a:r>
            <a:endParaRPr lang="en-US" b="1" dirty="0"/>
          </a:p>
        </p:txBody>
      </p:sp>
      <p:sp>
        <p:nvSpPr>
          <p:cNvPr id="3" name="Content Placeholder 2"/>
          <p:cNvSpPr>
            <a:spLocks noGrp="1"/>
          </p:cNvSpPr>
          <p:nvPr>
            <p:ph idx="1"/>
          </p:nvPr>
        </p:nvSpPr>
        <p:spPr>
          <a:xfrm>
            <a:off x="1554480" y="1291590"/>
            <a:ext cx="10386059" cy="5566410"/>
          </a:xfrm>
        </p:spPr>
        <p:txBody>
          <a:bodyPr>
            <a:normAutofit fontScale="92500" lnSpcReduction="20000"/>
          </a:bodyPr>
          <a:lstStyle/>
          <a:p>
            <a:pPr marL="0" indent="0">
              <a:buNone/>
            </a:pPr>
            <a:endParaRPr lang="en-GB" dirty="0">
              <a:solidFill>
                <a:srgbClr val="0070C0"/>
              </a:solidFill>
              <a:latin typeface="Arial" panose="020B0604020202020204" pitchFamily="34" charset="0"/>
              <a:cs typeface="Arial" panose="020B0604020202020204" pitchFamily="34" charset="0"/>
            </a:endParaRPr>
          </a:p>
          <a:p>
            <a:pPr marL="0" indent="0">
              <a:buNone/>
            </a:pPr>
            <a:r>
              <a:rPr lang="en-GB" sz="3500" dirty="0">
                <a:solidFill>
                  <a:srgbClr val="0070C0"/>
                </a:solidFill>
              </a:rPr>
              <a:t>“Many thanks for sending the THRIVE Course Design Checklist, this was most useful and helped us identify those activities that we had already incorporated in our design and express them in a more explicit manner</a:t>
            </a:r>
            <a:r>
              <a:rPr lang="en-GB" sz="3500" dirty="0" smtClean="0">
                <a:solidFill>
                  <a:srgbClr val="0070C0"/>
                </a:solidFill>
              </a:rPr>
              <a:t>”.</a:t>
            </a:r>
            <a:endParaRPr lang="en-GB" sz="3500" dirty="0"/>
          </a:p>
          <a:p>
            <a:endParaRPr lang="en-GB" sz="3500" dirty="0" smtClean="0"/>
          </a:p>
          <a:p>
            <a:endParaRPr lang="en-GB" sz="3500" dirty="0"/>
          </a:p>
          <a:p>
            <a:pPr marL="0" indent="0">
              <a:buNone/>
            </a:pPr>
            <a:r>
              <a:rPr lang="en-GB" sz="3500" dirty="0">
                <a:solidFill>
                  <a:srgbClr val="0070C0"/>
                </a:solidFill>
              </a:rPr>
              <a:t>“ Most useful, we wish we had the checklist at the pre-validation stage!”</a:t>
            </a:r>
            <a:r>
              <a:rPr lang="en-GB" sz="3500" b="1" dirty="0">
                <a:solidFill>
                  <a:srgbClr val="0070C0"/>
                </a:solidFill>
              </a:rPr>
              <a:t> </a:t>
            </a:r>
            <a:endParaRPr lang="en-GB" sz="3500" b="1" dirty="0" smtClean="0">
              <a:solidFill>
                <a:srgbClr val="0070C0"/>
              </a:solidFill>
            </a:endParaRPr>
          </a:p>
          <a:p>
            <a:pPr marL="0" indent="0">
              <a:buNone/>
            </a:pPr>
            <a:endParaRPr lang="en-GB" b="1" dirty="0">
              <a:solidFill>
                <a:srgbClr val="0070C0"/>
              </a:solidFill>
            </a:endParaRPr>
          </a:p>
          <a:p>
            <a:pPr marL="0" indent="0">
              <a:buNone/>
            </a:pPr>
            <a:endParaRPr lang="en-GB" b="1" dirty="0" smtClean="0">
              <a:solidFill>
                <a:srgbClr val="0070C0"/>
              </a:solidFill>
            </a:endParaRPr>
          </a:p>
          <a:p>
            <a:pPr marL="0" indent="0">
              <a:buNone/>
            </a:pPr>
            <a:endParaRPr lang="en-GB" b="1" dirty="0">
              <a:solidFill>
                <a:srgbClr val="0070C0"/>
              </a:solidFill>
            </a:endParaRPr>
          </a:p>
          <a:p>
            <a:pPr marL="0" indent="0">
              <a:buNone/>
            </a:pPr>
            <a:r>
              <a:rPr lang="en-GB" b="1" dirty="0" smtClean="0">
                <a:solidFill>
                  <a:srgbClr val="0070C0"/>
                </a:solidFill>
              </a:rPr>
              <a:t>WBS Course Leaders</a:t>
            </a:r>
            <a:endParaRPr lang="en-GB" b="1" dirty="0">
              <a:solidFill>
                <a:srgbClr val="0070C0"/>
              </a:solidFill>
            </a:endParaRPr>
          </a:p>
        </p:txBody>
      </p:sp>
    </p:spTree>
    <p:extLst>
      <p:ext uri="{BB962C8B-B14F-4D97-AF65-F5344CB8AC3E}">
        <p14:creationId xmlns:p14="http://schemas.microsoft.com/office/powerpoint/2010/main" val="14345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760" y="114300"/>
            <a:ext cx="10016990" cy="914400"/>
          </a:xfrm>
        </p:spPr>
        <p:txBody>
          <a:bodyPr>
            <a:noAutofit/>
          </a:bodyPr>
          <a:lstStyle/>
          <a:p>
            <a:r>
              <a:rPr lang="en-GB" sz="3200" dirty="0" smtClean="0">
                <a:solidFill>
                  <a:srgbClr val="0070C0"/>
                </a:solidFill>
                <a:latin typeface="Arial" panose="020B0604020202020204" pitchFamily="34" charset="0"/>
                <a:cs typeface="Arial" panose="020B0604020202020204" pitchFamily="34" charset="0"/>
              </a:rPr>
              <a:t/>
            </a:r>
            <a:br>
              <a:rPr lang="en-GB" sz="3200" dirty="0" smtClean="0">
                <a:solidFill>
                  <a:srgbClr val="0070C0"/>
                </a:solidFill>
                <a:latin typeface="Arial" panose="020B0604020202020204" pitchFamily="34" charset="0"/>
                <a:cs typeface="Arial" panose="020B0604020202020204" pitchFamily="34" charset="0"/>
              </a:rPr>
            </a:br>
            <a:r>
              <a:rPr lang="en-GB" sz="3200" b="1" dirty="0" smtClean="0">
                <a:solidFill>
                  <a:srgbClr val="0070C0"/>
                </a:solidFill>
                <a:latin typeface="Arial" panose="020B0604020202020204" pitchFamily="34" charset="0"/>
                <a:cs typeface="Arial" panose="020B0604020202020204" pitchFamily="34" charset="0"/>
              </a:rPr>
              <a:t>Inclusive </a:t>
            </a:r>
            <a:r>
              <a:rPr lang="en-GB" sz="3200" b="1" dirty="0">
                <a:solidFill>
                  <a:srgbClr val="0070C0"/>
                </a:solidFill>
                <a:latin typeface="Arial" panose="020B0604020202020204" pitchFamily="34" charset="0"/>
                <a:cs typeface="Arial" panose="020B0604020202020204" pitchFamily="34" charset="0"/>
              </a:rPr>
              <a:t>Course Design Checklist electronic version</a:t>
            </a:r>
            <a:r>
              <a:rPr lang="en-GB" sz="2800" dirty="0">
                <a:solidFill>
                  <a:srgbClr val="0070C0"/>
                </a:solidFill>
                <a:latin typeface="Arial" panose="020B0604020202020204" pitchFamily="34" charset="0"/>
                <a:cs typeface="Arial" panose="020B0604020202020204" pitchFamily="34" charset="0"/>
              </a:rPr>
              <a:t/>
            </a:r>
            <a:br>
              <a:rPr lang="en-GB" sz="2800" dirty="0">
                <a:solidFill>
                  <a:srgbClr val="0070C0"/>
                </a:solidFill>
                <a:latin typeface="Arial" panose="020B0604020202020204" pitchFamily="34" charset="0"/>
                <a:cs typeface="Arial" panose="020B0604020202020204" pitchFamily="34" charset="0"/>
              </a:rPr>
            </a:br>
            <a:endParaRPr lang="en-GB" sz="2800" b="1" dirty="0"/>
          </a:p>
        </p:txBody>
      </p:sp>
      <p:sp>
        <p:nvSpPr>
          <p:cNvPr id="3" name="Content Placeholder 2"/>
          <p:cNvSpPr>
            <a:spLocks noGrp="1"/>
          </p:cNvSpPr>
          <p:nvPr>
            <p:ph idx="1"/>
          </p:nvPr>
        </p:nvSpPr>
        <p:spPr>
          <a:xfrm>
            <a:off x="972362" y="1291590"/>
            <a:ext cx="10869118" cy="5390462"/>
          </a:xfrm>
        </p:spPr>
        <p:txBody>
          <a:bodyPr>
            <a:normAutofit fontScale="92500" lnSpcReduction="10000"/>
          </a:bodyPr>
          <a:lstStyle/>
          <a:p>
            <a:pPr marL="0" indent="0">
              <a:buNone/>
            </a:pPr>
            <a:r>
              <a:rPr lang="en-GB" sz="3200" dirty="0" smtClean="0">
                <a:solidFill>
                  <a:srgbClr val="0070C0"/>
                </a:solidFill>
              </a:rPr>
              <a:t>Test version:</a:t>
            </a:r>
            <a:endParaRPr lang="en-GB" sz="3200" dirty="0">
              <a:solidFill>
                <a:srgbClr val="0070C0"/>
              </a:solidFill>
            </a:endParaRPr>
          </a:p>
          <a:p>
            <a:r>
              <a:rPr lang="en-GB" sz="3200" dirty="0"/>
              <a:t>a)  Sign-in as </a:t>
            </a:r>
            <a:r>
              <a:rPr lang="en-GB" sz="3200" dirty="0" smtClean="0"/>
              <a:t>test </a:t>
            </a:r>
            <a:r>
              <a:rPr lang="en-GB" sz="3200" dirty="0"/>
              <a:t>user </a:t>
            </a:r>
            <a:br>
              <a:rPr lang="en-GB" sz="3200" dirty="0"/>
            </a:br>
            <a:r>
              <a:rPr lang="en-GB" sz="3200" dirty="0"/>
              <a:t>     </a:t>
            </a:r>
            <a:r>
              <a:rPr lang="en-GB" sz="3200" dirty="0">
                <a:hlinkClick r:id="rId3"/>
              </a:rPr>
              <a:t>https://</a:t>
            </a:r>
            <a:r>
              <a:rPr lang="en-GB" sz="3200" dirty="0" smtClean="0">
                <a:hlinkClick r:id="rId3"/>
              </a:rPr>
              <a:t>www.potential.ly/signin</a:t>
            </a:r>
            <a:r>
              <a:rPr lang="en-GB" sz="3200" dirty="0"/>
              <a:t/>
            </a:r>
            <a:br>
              <a:rPr lang="en-GB" sz="3200" dirty="0"/>
            </a:br>
            <a:endParaRPr lang="en-GB" sz="3200" dirty="0"/>
          </a:p>
          <a:p>
            <a:r>
              <a:rPr lang="en-GB" sz="3200" dirty="0"/>
              <a:t>User name:  </a:t>
            </a:r>
            <a:r>
              <a:rPr lang="en-GB" sz="3200" dirty="0">
                <a:hlinkClick r:id="rId4"/>
              </a:rPr>
              <a:t>wstudent01@potential.ly</a:t>
            </a:r>
            <a:r>
              <a:rPr lang="en-GB" sz="3200" dirty="0"/>
              <a:t/>
            </a:r>
            <a:br>
              <a:rPr lang="en-GB" sz="3200" dirty="0"/>
            </a:br>
            <a:r>
              <a:rPr lang="en-GB" sz="3200" dirty="0"/>
              <a:t>PW:              London1234!      </a:t>
            </a:r>
            <a:br>
              <a:rPr lang="en-GB" sz="3200" dirty="0"/>
            </a:br>
            <a:r>
              <a:rPr lang="en-GB" sz="3200" dirty="0"/>
              <a:t> </a:t>
            </a:r>
          </a:p>
          <a:p>
            <a:r>
              <a:rPr lang="en-GB" sz="3200" dirty="0"/>
              <a:t>b)  Then paste the following into your browser</a:t>
            </a:r>
            <a:br>
              <a:rPr lang="en-GB" sz="3200" dirty="0"/>
            </a:br>
            <a:r>
              <a:rPr lang="en-GB" sz="3200" dirty="0"/>
              <a:t>     </a:t>
            </a:r>
            <a:r>
              <a:rPr lang="en-GB" sz="3200" dirty="0">
                <a:hlinkClick r:id="rId5"/>
              </a:rPr>
              <a:t>https://westminster.potential.ly/prompt/W9SocsoPSm</a:t>
            </a:r>
            <a:r>
              <a:rPr lang="en-GB" sz="3200" dirty="0"/>
              <a:t/>
            </a:r>
            <a:br>
              <a:rPr lang="en-GB" sz="3200" dirty="0"/>
            </a:br>
            <a:r>
              <a:rPr lang="en-GB" sz="3200" dirty="0"/>
              <a:t/>
            </a:r>
            <a:br>
              <a:rPr lang="en-GB" sz="3200" dirty="0"/>
            </a:br>
            <a:r>
              <a:rPr lang="en-GB" sz="3200" dirty="0"/>
              <a:t/>
            </a:r>
            <a:br>
              <a:rPr lang="en-GB" sz="3200" dirty="0"/>
            </a:br>
            <a:r>
              <a:rPr lang="en-GB" sz="3200" dirty="0"/>
              <a:t>The questionnaire will start. You won't see the report until completed.</a:t>
            </a:r>
          </a:p>
          <a:p>
            <a:pPr marL="0" indent="0">
              <a:buNone/>
            </a:pPr>
            <a:endParaRPr lang="en-GB" sz="3200" dirty="0" smtClean="0">
              <a:solidFill>
                <a:srgbClr val="0070C0"/>
              </a:solidFill>
            </a:endParaRPr>
          </a:p>
        </p:txBody>
      </p:sp>
    </p:spTree>
    <p:extLst>
      <p:ext uri="{BB962C8B-B14F-4D97-AF65-F5344CB8AC3E}">
        <p14:creationId xmlns:p14="http://schemas.microsoft.com/office/powerpoint/2010/main" val="29039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Presentation1" id="{AE7C20AB-5316-40E6-BC31-0892813939B1}" vid="{310FE920-1957-4194-85B0-CA469CC547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DD01B8-816B-49B7-8C81-03AB51D87C54}">
  <ds:schemaRefs>
    <ds:schemaRef ds:uri="http://purl.org/dc/dcmitype/"/>
    <ds:schemaRef ds:uri="http://www.w3.org/XML/1998/namespace"/>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a4f35948-e619-41b3-aa29-22878b09cfd2"/>
    <ds:schemaRef ds:uri="40262f94-9f35-4ac3-9a90-690165a166b7"/>
  </ds:schemaRefs>
</ds:datastoreItem>
</file>

<file path=customXml/itemProps3.xml><?xml version="1.0" encoding="utf-8"?>
<ds:datastoreItem xmlns:ds="http://schemas.openxmlformats.org/officeDocument/2006/customXml" ds:itemID="{B024FD56-CE1B-42FC-9E83-BFBF16072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IncludeTeachSucceed for workshopsDdeS Feb and March 2017-2</Template>
  <TotalTime>413</TotalTime>
  <Words>1083</Words>
  <Application>Microsoft Office PowerPoint</Application>
  <PresentationFormat>Widescreen</PresentationFormat>
  <Paragraphs>143</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Mangal</vt:lpstr>
      <vt:lpstr>Cloud skipper design template</vt:lpstr>
      <vt:lpstr>Embedding Inclusive Course Design</vt:lpstr>
      <vt:lpstr>Why Inclusive?</vt:lpstr>
      <vt:lpstr>PowerPoint Presentation</vt:lpstr>
      <vt:lpstr>TRADITIONAL  </vt:lpstr>
      <vt:lpstr>Inclusive</vt:lpstr>
      <vt:lpstr>PowerPoint Presentation</vt:lpstr>
      <vt:lpstr>THRIVE – Westminster Learning Community   </vt:lpstr>
      <vt:lpstr>Successful pilot – two newly validated MSc courses at WBS</vt:lpstr>
      <vt:lpstr> Inclusive Course Design Checklist electronic version </vt:lpstr>
      <vt:lpstr>PowerPoint Presentation</vt:lpstr>
      <vt:lpstr>Practical LEGO creative Play </vt:lpstr>
      <vt:lpstr>ENABLES…</vt:lpstr>
      <vt:lpstr> Strategic  impact </vt:lpstr>
      <vt:lpstr>Ways forward…</vt:lpstr>
      <vt:lpstr>PowerPoint Presentation</vt:lpstr>
      <vt:lpstr>Good practice across other HEIs…</vt:lpstr>
      <vt:lpstr>PowerPoint Presentation</vt:lpstr>
      <vt:lpstr>References:</vt:lpstr>
      <vt:lpstr>PowerPoint Presentation</vt:lpstr>
    </vt:vector>
  </TitlesOfParts>
  <Company>University of Westminster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IncludeTeachSucceed</dc:title>
  <dc:creator>SnezhanaMuzika</dc:creator>
  <cp:lastModifiedBy>Daniela de Silva</cp:lastModifiedBy>
  <cp:revision>133</cp:revision>
  <dcterms:created xsi:type="dcterms:W3CDTF">2017-11-20T10:17:47Z</dcterms:created>
  <dcterms:modified xsi:type="dcterms:W3CDTF">2018-08-01T13:32:30Z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